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64" r:id="rId4"/>
    <p:sldId id="263" r:id="rId5"/>
    <p:sldId id="269" r:id="rId6"/>
    <p:sldId id="277" r:id="rId7"/>
    <p:sldId id="276" r:id="rId8"/>
    <p:sldId id="278" r:id="rId9"/>
    <p:sldId id="279" r:id="rId10"/>
    <p:sldId id="261" r:id="rId11"/>
    <p:sldId id="268" r:id="rId12"/>
    <p:sldId id="260" r:id="rId13"/>
    <p:sldId id="266" r:id="rId14"/>
    <p:sldId id="259" r:id="rId15"/>
    <p:sldId id="271" r:id="rId16"/>
    <p:sldId id="272" r:id="rId17"/>
    <p:sldId id="273" r:id="rId18"/>
    <p:sldId id="274" r:id="rId19"/>
    <p:sldId id="275" r:id="rId20"/>
    <p:sldId id="270" r:id="rId21"/>
    <p:sldId id="267" r:id="rId22"/>
    <p:sldId id="258"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14" y="11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2" y="1122364"/>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2"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A6DB4FE-FE86-4D7C-A571-220AC29177AC}" type="datetimeFigureOut">
              <a:rPr lang="ru-RU" smtClean="0"/>
              <a:t>20.05.2024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316055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6DB4FE-FE86-4D7C-A571-220AC29177AC}" type="datetimeFigureOut">
              <a:rPr lang="ru-RU" smtClean="0"/>
              <a:t>20.05.2024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161682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6"/>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1" y="365126"/>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6DB4FE-FE86-4D7C-A571-220AC29177AC}" type="datetimeFigureOut">
              <a:rPr lang="ru-RU" smtClean="0"/>
              <a:t>20.05.2024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357773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6DB4FE-FE86-4D7C-A571-220AC29177AC}" type="datetimeFigureOut">
              <a:rPr lang="ru-RU" smtClean="0"/>
              <a:t>20.05.2024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306376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2" y="1709739"/>
            <a:ext cx="10515601"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2" y="4589464"/>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A6DB4FE-FE86-4D7C-A571-220AC29177AC}" type="datetimeFigureOut">
              <a:rPr lang="ru-RU" smtClean="0"/>
              <a:t>20.05.2024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410133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19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6DB4FE-FE86-4D7C-A571-220AC29177AC}" type="datetimeFigureOut">
              <a:rPr lang="ru-RU" smtClean="0"/>
              <a:t>20.05.2024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325288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1"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0" y="1681164"/>
            <a:ext cx="5157786"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Объект 3"/>
          <p:cNvSpPr>
            <a:spLocks noGrp="1"/>
          </p:cNvSpPr>
          <p:nvPr>
            <p:ph sz="half" idx="2"/>
          </p:nvPr>
        </p:nvSpPr>
        <p:spPr>
          <a:xfrm>
            <a:off x="839790" y="2505075"/>
            <a:ext cx="515778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1" y="1681164"/>
            <a:ext cx="51831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1" y="2505075"/>
            <a:ext cx="51831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A6DB4FE-FE86-4D7C-A571-220AC29177AC}" type="datetimeFigureOut">
              <a:rPr lang="ru-RU" smtClean="0"/>
              <a:t>20.05.2024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2013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A6DB4FE-FE86-4D7C-A571-220AC29177AC}" type="datetimeFigureOut">
              <a:rPr lang="ru-RU" smtClean="0"/>
              <a:t>20.05.2024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301792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6DB4FE-FE86-4D7C-A571-220AC29177AC}" type="datetimeFigureOut">
              <a:rPr lang="ru-RU" smtClean="0"/>
              <a:t>20.05.2024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90065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9" y="2057400"/>
            <a:ext cx="3932236"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A6DB4FE-FE86-4D7C-A571-220AC29177AC}" type="datetimeFigureOut">
              <a:rPr lang="ru-RU" smtClean="0"/>
              <a:t>20.05.2024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307112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9" y="2057400"/>
            <a:ext cx="3932236"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A6DB4FE-FE86-4D7C-A571-220AC29177AC}" type="datetimeFigureOut">
              <a:rPr lang="ru-RU" smtClean="0"/>
              <a:t>20.05.2024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C08FB4-EB8D-4D0B-96A3-4A3FE2F3835E}" type="slidenum">
              <a:rPr lang="ru-RU" smtClean="0"/>
              <a:t>‹#›</a:t>
            </a:fld>
            <a:endParaRPr lang="ru-RU"/>
          </a:p>
        </p:txBody>
      </p:sp>
    </p:spTree>
    <p:extLst>
      <p:ext uri="{BB962C8B-B14F-4D97-AF65-F5344CB8AC3E}">
        <p14:creationId xmlns:p14="http://schemas.microsoft.com/office/powerpoint/2010/main" val="200476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6"/>
            <a:ext cx="10515601"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2" y="1825625"/>
            <a:ext cx="10515601"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199" y="635635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DB4FE-FE86-4D7C-A571-220AC29177AC}" type="datetimeFigureOut">
              <a:rPr lang="ru-RU" smtClean="0"/>
              <a:t>20.05.2024</a:t>
            </a:fld>
            <a:endParaRPr lang="ru-RU"/>
          </a:p>
        </p:txBody>
      </p:sp>
      <p:sp>
        <p:nvSpPr>
          <p:cNvPr id="5" name="Нижний колонтитул 4"/>
          <p:cNvSpPr>
            <a:spLocks noGrp="1"/>
          </p:cNvSpPr>
          <p:nvPr>
            <p:ph type="ftr" sz="quarter" idx="3"/>
          </p:nvPr>
        </p:nvSpPr>
        <p:spPr>
          <a:xfrm>
            <a:off x="4038603" y="6356351"/>
            <a:ext cx="4114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08FB4-EB8D-4D0B-96A3-4A3FE2F3835E}" type="slidenum">
              <a:rPr lang="ru-RU" smtClean="0"/>
              <a:t>‹#›</a:t>
            </a:fld>
            <a:endParaRPr lang="ru-RU"/>
          </a:p>
        </p:txBody>
      </p:sp>
    </p:spTree>
    <p:extLst>
      <p:ext uri="{BB962C8B-B14F-4D97-AF65-F5344CB8AC3E}">
        <p14:creationId xmlns:p14="http://schemas.microsoft.com/office/powerpoint/2010/main" val="203529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hyperlink" Target="https://lib.iitta.gov.ua/722641/1/%D0%9C%D0%B0%D1%81%D0%BE%D0%BB%20%D0%9B.%D0%9C.%20%D0%86%D0%BD%D1%82%D0%B5%D0%B3%D1%80%D0%B0%D1%86%D1%96%D1%8F...%20(%D0%9F%D0%BE%D0%BB%D1%96%D1%86%D0%B5%D0%BD%D1%82%D1%80%D0%B8%D1%87%D0%BD%D0%B0%20%D1%96%D0%BD%D1%82%D0%B5%D0%B3%D1%80%D0%B0%D1%86%D1%96%D1%8F%20%D0%B7%D0%BC%D1%96%D1%81%D1%82%D1%83%20%D0%B7%D0%B0%D0%B3%D0%B0%D0%BB%D1%8C%D0%BD%D0%BE%D1%97%20%D0%BC%D0%B8%D1%81%D1%82%D0%B5%D1%86%D1%8C%D0%BA%D0%BE%D1%97%20%D0%BE%D1%81%D0%B2%D1%96%D1%82%D0%B8).pdf"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nus.org.ua/wp-content/uploads/2017/08/Integrovane-navchannja-modul.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view.genial.ly/660085e4caf8c90014fff5d5/interactive-content-17052024-vebinar-integraciyi-ta-mizhpredmetni-zvyazki"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8Z4iuj045Fc" TargetMode="External"/><Relationship Id="rId3" Type="http://schemas.openxmlformats.org/officeDocument/2006/relationships/hyperlink" Target="https://g.co/gemini/share/1f48033b0d53" TargetMode="External"/><Relationship Id="rId7" Type="http://schemas.openxmlformats.org/officeDocument/2006/relationships/hyperlink" Target="https://youtu.be/Dsh139ChSAw"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naurok.com.ua/biblioteka/mistectvo/typ-14?q=%D0%86%D0%9D%D0%A2%D0%95%D0%93%D0%A0%D0%9E%D0%92%D0%90%D0%9D%D0%98%D0%99%20%D0%A3%D0%A0%D0%9E%D0%9A" TargetMode="External"/><Relationship Id="rId5" Type="http://schemas.openxmlformats.org/officeDocument/2006/relationships/hyperlink" Target="https://naurok.com.ua/biblioteka/obrazotvorche-mistectvo/typ-14?q=%D0%86%D0%9D%D0%A2%D0%95%D0%93%D0%A0%D0%9E%D0%92%D0%90%D0%9D%D0%98%D0%99%20%D0%A3%D0%A0%D0%9E%D0%9A" TargetMode="External"/><Relationship Id="rId4" Type="http://schemas.openxmlformats.org/officeDocument/2006/relationships/hyperlink" Target="https://naurok.com.ua/biblioteka/muzichne-mistectvo/typ-14"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naurok.com.ua/mizhpredmetni-zv-yazki---zaporuka-integraci-ta-rozkrittya-kompetentnisnogo-potencialu-prirodnichih-disciplin-283168.html" TargetMode="External"/><Relationship Id="rId13" Type="http://schemas.openxmlformats.org/officeDocument/2006/relationships/hyperlink" Target="https://naurok.com.ua/opis-dosvidu-integrovaniy-urok-130244.html" TargetMode="External"/><Relationship Id="rId18" Type="http://schemas.openxmlformats.org/officeDocument/2006/relationships/image" Target="../media/image1.jpeg"/><Relationship Id="rId3" Type="http://schemas.openxmlformats.org/officeDocument/2006/relationships/hyperlink" Target="https://vseosvita.ua/library/stem-tehnologii-v-pocatkovij-skoli-nus-505998.html" TargetMode="External"/><Relationship Id="rId7" Type="http://schemas.openxmlformats.org/officeDocument/2006/relationships/hyperlink" Target="https://dorobok.edu.vn.ua/file/get/3100" TargetMode="External"/><Relationship Id="rId12" Type="http://schemas.openxmlformats.org/officeDocument/2006/relationships/hyperlink" Target="https://nus.org.ua/articles/integrovane-navchannya-tematychnyj-i-diyalnisnyj-pidhody-chastyna-2/" TargetMode="External"/><Relationship Id="rId17" Type="http://schemas.openxmlformats.org/officeDocument/2006/relationships/hyperlink" Target="https://www.slideshare.net/slideshow/ss-54602641/54602641" TargetMode="External"/><Relationship Id="rId2" Type="http://schemas.openxmlformats.org/officeDocument/2006/relationships/hyperlink" Target="https://www.ippo.if.ua/index.php/82-uncategorised/886-intehralna-tekhnolohiia-navchannia-vid-teorii-do-praktyky" TargetMode="External"/><Relationship Id="rId16" Type="http://schemas.openxmlformats.org/officeDocument/2006/relationships/hyperlink" Target="https://naurok.com.ua/post/integrovaniy-pidhid-u-navchanni-scho-potribno-znati-vchitelyu" TargetMode="External"/><Relationship Id="rId1" Type="http://schemas.openxmlformats.org/officeDocument/2006/relationships/slideLayout" Target="../slideLayouts/slideLayout2.xml"/><Relationship Id="rId6" Type="http://schemas.openxmlformats.org/officeDocument/2006/relationships/hyperlink" Target="https://vseosvita.ua/news/intehrovanyi-kurs-mystetstvo-suchasni-instrumenty-dlia-efektyvnoho-vykladennia-materialu-18672.html" TargetMode="External"/><Relationship Id="rId11" Type="http://schemas.openxmlformats.org/officeDocument/2006/relationships/hyperlink" Target="https://nus.org.ua/articles/integrovane-navchannya-tematychnyj-i-diyalnisnyj-pidhody-chastyna-1/" TargetMode="External"/><Relationship Id="rId5" Type="http://schemas.openxmlformats.org/officeDocument/2006/relationships/hyperlink" Target="https://studfile.net/preview/9258436/page:15/" TargetMode="External"/><Relationship Id="rId15" Type="http://schemas.openxmlformats.org/officeDocument/2006/relationships/hyperlink" Target="https://nuschool.eu/lessons/elementary/organization/6.html" TargetMode="External"/><Relationship Id="rId10" Type="http://schemas.openxmlformats.org/officeDocument/2006/relationships/hyperlink" Target="https://is.gd/Uj9vRL" TargetMode="External"/><Relationship Id="rId4" Type="http://schemas.openxmlformats.org/officeDocument/2006/relationships/hyperlink" Target="https://naurok.com.ua/prezentaciya-mizhpredmetni-zv-yazki-276170.html" TargetMode="External"/><Relationship Id="rId9" Type="http://schemas.openxmlformats.org/officeDocument/2006/relationships/hyperlink" Target="https://nus.org.ua/wp-content/uploads/2017/08/Integrovane-navchannja-modul.pdf" TargetMode="External"/><Relationship Id="rId14" Type="http://schemas.openxmlformats.org/officeDocument/2006/relationships/hyperlink" Target="http://www.soippo.edu.ua/index.php/4002-integrovanij-kurs-mistetstvo-vikliki-nus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youtu.be/Dsh139ChSAw?t=683"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youtu.be/Dsh139ChSAw?t=683"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Dsh139ChSAw?t=683"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youtu.be/Dsh139ChSAw?t=683" TargetMode="Externa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8465" y="2293460"/>
            <a:ext cx="5404863" cy="1963072"/>
          </a:xfrm>
        </p:spPr>
        <p:txBody>
          <a:bodyPr>
            <a:noAutofit/>
          </a:bodyPr>
          <a:lstStyle/>
          <a:p>
            <a:pPr algn="l"/>
            <a:r>
              <a:rPr lang="uk-UA" sz="3200" dirty="0">
                <a:latin typeface="Arial Black" panose="020B0A04020102020204" pitchFamily="34" charset="0"/>
              </a:rPr>
              <a:t>Інтеграція та міжпредметні зв`язки </a:t>
            </a:r>
            <a:br>
              <a:rPr lang="uk-UA" sz="3200" dirty="0">
                <a:latin typeface="Arial Black" panose="020B0A04020102020204" pitchFamily="34" charset="0"/>
              </a:rPr>
            </a:br>
            <a:r>
              <a:rPr lang="uk-UA" sz="3200" dirty="0">
                <a:latin typeface="Arial Black" panose="020B0A04020102020204" pitchFamily="34" charset="0"/>
              </a:rPr>
              <a:t>на </a:t>
            </a:r>
            <a:r>
              <a:rPr lang="uk-UA" sz="3200" dirty="0" err="1">
                <a:latin typeface="Arial Black" panose="020B0A04020102020204" pitchFamily="34" charset="0"/>
              </a:rPr>
              <a:t>уроках</a:t>
            </a:r>
            <a:r>
              <a:rPr lang="uk-UA" sz="3200" dirty="0">
                <a:latin typeface="Arial Black" panose="020B0A04020102020204" pitchFamily="34" charset="0"/>
              </a:rPr>
              <a:t> мистецької освітньої галузі</a:t>
            </a:r>
            <a:endParaRPr lang="ru-RU" sz="3200" dirty="0">
              <a:latin typeface="Arial Black" panose="020B0A04020102020204" pitchFamily="34"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4" name="TextBox 3"/>
          <p:cNvSpPr txBox="1"/>
          <p:nvPr/>
        </p:nvSpPr>
        <p:spPr>
          <a:xfrm>
            <a:off x="1278465" y="4417996"/>
            <a:ext cx="3100464" cy="646331"/>
          </a:xfrm>
          <a:prstGeom prst="rect">
            <a:avLst/>
          </a:prstGeom>
          <a:noFill/>
        </p:spPr>
        <p:txBody>
          <a:bodyPr wrap="none" rtlCol="0">
            <a:spAutoFit/>
          </a:bodyPr>
          <a:lstStyle/>
          <a:p>
            <a:r>
              <a:rPr lang="uk-UA" dirty="0"/>
              <a:t>ТЕМА№1</a:t>
            </a:r>
          </a:p>
          <a:p>
            <a:r>
              <a:rPr lang="uk-UA" dirty="0"/>
              <a:t>Інтеграція в мистецькій галузі</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38" y="0"/>
            <a:ext cx="4405161" cy="6858000"/>
          </a:xfrm>
          <a:prstGeom prst="rect">
            <a:avLst/>
          </a:prstGeom>
        </p:spPr>
      </p:pic>
      <p:sp>
        <p:nvSpPr>
          <p:cNvPr id="6" name="TextBox 5"/>
          <p:cNvSpPr txBox="1"/>
          <p:nvPr/>
        </p:nvSpPr>
        <p:spPr>
          <a:xfrm>
            <a:off x="8371392" y="6183941"/>
            <a:ext cx="3465436" cy="369332"/>
          </a:xfrm>
          <a:prstGeom prst="rect">
            <a:avLst/>
          </a:prstGeom>
          <a:noFill/>
        </p:spPr>
        <p:txBody>
          <a:bodyPr wrap="none" rtlCol="0">
            <a:spAutoFit/>
          </a:bodyPr>
          <a:lstStyle/>
          <a:p>
            <a:r>
              <a:rPr lang="uk-UA" dirty="0"/>
              <a:t>Консультант: Андрій Слободянюк</a:t>
            </a:r>
            <a:endParaRPr lang="ru-RU" dirty="0"/>
          </a:p>
        </p:txBody>
      </p:sp>
    </p:spTree>
    <p:extLst>
      <p:ext uri="{BB962C8B-B14F-4D97-AF65-F5344CB8AC3E}">
        <p14:creationId xmlns:p14="http://schemas.microsoft.com/office/powerpoint/2010/main" val="3098671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5" name="Прямоугольник 4"/>
          <p:cNvSpPr/>
          <p:nvPr/>
        </p:nvSpPr>
        <p:spPr>
          <a:xfrm>
            <a:off x="1826001" y="1140067"/>
            <a:ext cx="9728690" cy="2062103"/>
          </a:xfrm>
          <a:prstGeom prst="rect">
            <a:avLst/>
          </a:prstGeom>
        </p:spPr>
        <p:txBody>
          <a:bodyPr wrap="square">
            <a:spAutoFit/>
          </a:bodyPr>
          <a:lstStyle/>
          <a:p>
            <a:pPr algn="r"/>
            <a:r>
              <a:rPr lang="ru-RU" sz="3200" dirty="0">
                <a:solidFill>
                  <a:srgbClr val="333333"/>
                </a:solidFill>
                <a:latin typeface="Roboto"/>
              </a:rPr>
              <a:t> </a:t>
            </a:r>
            <a:r>
              <a:rPr lang="ru-RU" sz="3200" dirty="0" err="1">
                <a:solidFill>
                  <a:srgbClr val="333333"/>
                </a:solidFill>
                <a:latin typeface="Roboto"/>
              </a:rPr>
              <a:t>Знання</a:t>
            </a:r>
            <a:r>
              <a:rPr lang="ru-RU" sz="3200" dirty="0">
                <a:solidFill>
                  <a:srgbClr val="333333"/>
                </a:solidFill>
                <a:latin typeface="Roboto"/>
              </a:rPr>
              <a:t> у </a:t>
            </a:r>
            <a:r>
              <a:rPr lang="ru-RU" sz="3200" dirty="0" err="1">
                <a:solidFill>
                  <a:srgbClr val="333333"/>
                </a:solidFill>
                <a:latin typeface="Roboto"/>
              </a:rPr>
              <a:t>здобувачів</a:t>
            </a:r>
            <a:r>
              <a:rPr lang="ru-RU" sz="3200" dirty="0">
                <a:solidFill>
                  <a:srgbClr val="333333"/>
                </a:solidFill>
                <a:latin typeface="Roboto"/>
              </a:rPr>
              <a:t> </a:t>
            </a:r>
            <a:r>
              <a:rPr lang="ru-RU" sz="3200" dirty="0" err="1">
                <a:solidFill>
                  <a:srgbClr val="333333"/>
                </a:solidFill>
                <a:latin typeface="Roboto"/>
              </a:rPr>
              <a:t>освіти</a:t>
            </a:r>
            <a:r>
              <a:rPr lang="ru-RU" sz="3200" dirty="0">
                <a:solidFill>
                  <a:srgbClr val="333333"/>
                </a:solidFill>
                <a:latin typeface="Roboto"/>
              </a:rPr>
              <a:t> </a:t>
            </a:r>
            <a:r>
              <a:rPr lang="ru-RU" sz="3200" dirty="0" err="1">
                <a:solidFill>
                  <a:srgbClr val="333333"/>
                </a:solidFill>
                <a:latin typeface="Roboto"/>
              </a:rPr>
              <a:t>мають</a:t>
            </a:r>
            <a:r>
              <a:rPr lang="ru-RU" sz="3200" dirty="0">
                <a:solidFill>
                  <a:srgbClr val="333333"/>
                </a:solidFill>
                <a:latin typeface="Roboto"/>
              </a:rPr>
              <a:t> бути не </a:t>
            </a:r>
            <a:r>
              <a:rPr lang="ru-RU" sz="3200" dirty="0" err="1">
                <a:solidFill>
                  <a:srgbClr val="333333"/>
                </a:solidFill>
                <a:latin typeface="Roboto"/>
              </a:rPr>
              <a:t>якимось</a:t>
            </a:r>
            <a:r>
              <a:rPr lang="ru-RU" sz="3200" dirty="0">
                <a:solidFill>
                  <a:srgbClr val="333333"/>
                </a:solidFill>
                <a:latin typeface="Roboto"/>
              </a:rPr>
              <a:t> «</a:t>
            </a:r>
            <a:r>
              <a:rPr lang="ru-RU" sz="3200" dirty="0" err="1">
                <a:solidFill>
                  <a:srgbClr val="333333"/>
                </a:solidFill>
                <a:latin typeface="Roboto"/>
              </a:rPr>
              <a:t>предметним</a:t>
            </a:r>
            <a:r>
              <a:rPr lang="ru-RU" sz="3200" dirty="0">
                <a:solidFill>
                  <a:srgbClr val="333333"/>
                </a:solidFill>
                <a:latin typeface="Roboto"/>
              </a:rPr>
              <a:t> </a:t>
            </a:r>
            <a:r>
              <a:rPr lang="ru-RU" sz="3200" dirty="0" err="1">
                <a:solidFill>
                  <a:srgbClr val="333333"/>
                </a:solidFill>
                <a:latin typeface="Roboto"/>
              </a:rPr>
              <a:t>уривком</a:t>
            </a:r>
            <a:r>
              <a:rPr lang="ru-RU" sz="3200" dirty="0">
                <a:solidFill>
                  <a:srgbClr val="333333"/>
                </a:solidFill>
                <a:latin typeface="Roboto"/>
              </a:rPr>
              <a:t>»,</a:t>
            </a:r>
          </a:p>
          <a:p>
            <a:pPr algn="r"/>
            <a:r>
              <a:rPr lang="ru-RU" sz="3200" dirty="0">
                <a:solidFill>
                  <a:srgbClr val="333333"/>
                </a:solidFill>
                <a:latin typeface="Roboto"/>
              </a:rPr>
              <a:t> а </a:t>
            </a:r>
            <a:r>
              <a:rPr lang="ru-RU" sz="3200" b="1" i="1" dirty="0" err="1">
                <a:solidFill>
                  <a:srgbClr val="333333"/>
                </a:solidFill>
                <a:latin typeface="Roboto"/>
              </a:rPr>
              <a:t>цілісною</a:t>
            </a:r>
            <a:r>
              <a:rPr lang="ru-RU" sz="3200" b="1" i="1" dirty="0">
                <a:solidFill>
                  <a:srgbClr val="333333"/>
                </a:solidFill>
                <a:latin typeface="Roboto"/>
              </a:rPr>
              <a:t> </a:t>
            </a:r>
            <a:r>
              <a:rPr lang="ru-RU" sz="3200" b="1" i="1" dirty="0" err="1">
                <a:solidFill>
                  <a:srgbClr val="333333"/>
                </a:solidFill>
                <a:latin typeface="Roboto"/>
              </a:rPr>
              <a:t>інформацією</a:t>
            </a:r>
            <a:r>
              <a:rPr lang="ru-RU" sz="3200" b="1" i="1" dirty="0">
                <a:solidFill>
                  <a:srgbClr val="333333"/>
                </a:solidFill>
                <a:latin typeface="Roboto"/>
              </a:rPr>
              <a:t> </a:t>
            </a:r>
            <a:endParaRPr lang="ru-RU" sz="3200" b="1" i="1" dirty="0" smtClean="0">
              <a:solidFill>
                <a:srgbClr val="333333"/>
              </a:solidFill>
              <a:latin typeface="Roboto"/>
            </a:endParaRPr>
          </a:p>
          <a:p>
            <a:pPr algn="r"/>
            <a:r>
              <a:rPr lang="ru-RU" sz="3200" dirty="0" smtClean="0">
                <a:solidFill>
                  <a:srgbClr val="333333"/>
                </a:solidFill>
                <a:latin typeface="Roboto"/>
              </a:rPr>
              <a:t>про </a:t>
            </a:r>
            <a:r>
              <a:rPr lang="ru-RU" sz="3200" dirty="0" err="1">
                <a:solidFill>
                  <a:srgbClr val="333333"/>
                </a:solidFill>
                <a:latin typeface="Roboto"/>
              </a:rPr>
              <a:t>навколишній</a:t>
            </a:r>
            <a:r>
              <a:rPr lang="ru-RU" sz="3200" dirty="0">
                <a:solidFill>
                  <a:srgbClr val="333333"/>
                </a:solidFill>
                <a:latin typeface="Roboto"/>
              </a:rPr>
              <a:t> </a:t>
            </a:r>
            <a:r>
              <a:rPr lang="ru-RU" sz="3200" dirty="0" err="1">
                <a:solidFill>
                  <a:srgbClr val="333333"/>
                </a:solidFill>
                <a:latin typeface="Roboto"/>
              </a:rPr>
              <a:t>світ</a:t>
            </a:r>
            <a:r>
              <a:rPr lang="ru-RU" sz="3200" dirty="0">
                <a:solidFill>
                  <a:srgbClr val="333333"/>
                </a:solidFill>
                <a:latin typeface="Roboto"/>
              </a:rPr>
              <a:t>.</a:t>
            </a:r>
            <a:endParaRPr lang="ru-RU" sz="3200" dirty="0"/>
          </a:p>
        </p:txBody>
      </p:sp>
      <p:pic>
        <p:nvPicPr>
          <p:cNvPr id="7" name="Рисунок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4255" r="22950"/>
          <a:stretch/>
        </p:blipFill>
        <p:spPr>
          <a:xfrm>
            <a:off x="-2" y="137525"/>
            <a:ext cx="5590022" cy="7493559"/>
          </a:xfrm>
          <a:prstGeom prst="rect">
            <a:avLst/>
          </a:prstGeom>
        </p:spPr>
      </p:pic>
      <p:sp>
        <p:nvSpPr>
          <p:cNvPr id="8" name="TextBox 7"/>
          <p:cNvSpPr txBox="1"/>
          <p:nvPr/>
        </p:nvSpPr>
        <p:spPr>
          <a:xfrm>
            <a:off x="1255003" y="3723378"/>
            <a:ext cx="2354995" cy="646331"/>
          </a:xfrm>
          <a:prstGeom prst="rect">
            <a:avLst/>
          </a:prstGeom>
          <a:noFill/>
        </p:spPr>
        <p:txBody>
          <a:bodyPr wrap="square" rtlCol="0">
            <a:spAutoFit/>
          </a:bodyPr>
          <a:lstStyle/>
          <a:p>
            <a:pPr algn="ctr"/>
            <a:r>
              <a:rPr lang="uk-UA" dirty="0">
                <a:latin typeface="Arial Black" panose="020B0A04020102020204" pitchFamily="34" charset="0"/>
              </a:rPr>
              <a:t>МИТЕЦТВО</a:t>
            </a:r>
          </a:p>
          <a:p>
            <a:pPr algn="ctr"/>
            <a:r>
              <a:rPr lang="uk-UA" dirty="0">
                <a:latin typeface="Arial Black" panose="020B0A04020102020204" pitchFamily="34" charset="0"/>
              </a:rPr>
              <a:t>(СТИЛЬ ЕПОХИ)</a:t>
            </a:r>
            <a:endParaRPr lang="ru-RU" dirty="0">
              <a:latin typeface="Arial Black" panose="020B0A04020102020204" pitchFamily="34" charset="0"/>
            </a:endParaRPr>
          </a:p>
        </p:txBody>
      </p:sp>
      <p:sp>
        <p:nvSpPr>
          <p:cNvPr id="9" name="TextBox 8"/>
          <p:cNvSpPr txBox="1"/>
          <p:nvPr/>
        </p:nvSpPr>
        <p:spPr>
          <a:xfrm>
            <a:off x="3703607" y="3799652"/>
            <a:ext cx="1249060" cy="646331"/>
          </a:xfrm>
          <a:prstGeom prst="rect">
            <a:avLst/>
          </a:prstGeom>
          <a:noFill/>
        </p:spPr>
        <p:txBody>
          <a:bodyPr wrap="none" rtlCol="0">
            <a:spAutoFit/>
          </a:bodyPr>
          <a:lstStyle/>
          <a:p>
            <a:pPr algn="ctr"/>
            <a:r>
              <a:rPr lang="uk-UA" dirty="0">
                <a:latin typeface="Arial Black" panose="020B0A04020102020204" pitchFamily="34" charset="0"/>
              </a:rPr>
              <a:t>ІСТОРІЯ</a:t>
            </a:r>
          </a:p>
          <a:p>
            <a:pPr algn="ctr"/>
            <a:r>
              <a:rPr lang="uk-UA" dirty="0">
                <a:latin typeface="Arial Black" panose="020B0A04020102020204" pitchFamily="34" charset="0"/>
              </a:rPr>
              <a:t> </a:t>
            </a:r>
            <a:endParaRPr lang="ru-RU" dirty="0">
              <a:latin typeface="Arial Black" panose="020B0A04020102020204" pitchFamily="34" charset="0"/>
            </a:endParaRPr>
          </a:p>
        </p:txBody>
      </p:sp>
      <p:sp>
        <p:nvSpPr>
          <p:cNvPr id="10" name="TextBox 9"/>
          <p:cNvSpPr txBox="1"/>
          <p:nvPr/>
        </p:nvSpPr>
        <p:spPr>
          <a:xfrm>
            <a:off x="166918" y="1331877"/>
            <a:ext cx="1680268" cy="646331"/>
          </a:xfrm>
          <a:prstGeom prst="rect">
            <a:avLst/>
          </a:prstGeom>
          <a:noFill/>
        </p:spPr>
        <p:txBody>
          <a:bodyPr wrap="none" rtlCol="0">
            <a:spAutoFit/>
          </a:bodyPr>
          <a:lstStyle/>
          <a:p>
            <a:pPr algn="ctr"/>
            <a:r>
              <a:rPr lang="uk-UA" dirty="0">
                <a:latin typeface="Arial Black" panose="020B0A04020102020204" pitchFamily="34" charset="0"/>
              </a:rPr>
              <a:t>ГЕОГРАФІЯ</a:t>
            </a:r>
          </a:p>
          <a:p>
            <a:pPr algn="ctr"/>
            <a:r>
              <a:rPr lang="uk-UA" dirty="0">
                <a:latin typeface="Arial Black" panose="020B0A04020102020204" pitchFamily="34" charset="0"/>
              </a:rPr>
              <a:t> </a:t>
            </a:r>
            <a:endParaRPr lang="ru-RU" dirty="0">
              <a:latin typeface="Arial Black" panose="020B0A04020102020204" pitchFamily="34" charset="0"/>
            </a:endParaRPr>
          </a:p>
        </p:txBody>
      </p:sp>
      <p:sp>
        <p:nvSpPr>
          <p:cNvPr id="11" name="TextBox 10"/>
          <p:cNvSpPr txBox="1"/>
          <p:nvPr/>
        </p:nvSpPr>
        <p:spPr>
          <a:xfrm>
            <a:off x="3442914" y="5830542"/>
            <a:ext cx="2020105" cy="646331"/>
          </a:xfrm>
          <a:prstGeom prst="rect">
            <a:avLst/>
          </a:prstGeom>
          <a:noFill/>
        </p:spPr>
        <p:txBody>
          <a:bodyPr wrap="none" rtlCol="0">
            <a:spAutoFit/>
          </a:bodyPr>
          <a:lstStyle/>
          <a:p>
            <a:pPr algn="ctr"/>
            <a:r>
              <a:rPr lang="uk-UA" dirty="0">
                <a:latin typeface="Arial Black" panose="020B0A04020102020204" pitchFamily="34" charset="0"/>
              </a:rPr>
              <a:t>МАТЕМАТИКА</a:t>
            </a:r>
          </a:p>
          <a:p>
            <a:pPr algn="ctr"/>
            <a:r>
              <a:rPr lang="uk-UA" dirty="0">
                <a:latin typeface="Arial Black" panose="020B0A04020102020204" pitchFamily="34" charset="0"/>
              </a:rPr>
              <a:t> </a:t>
            </a:r>
            <a:endParaRPr lang="ru-RU" dirty="0">
              <a:latin typeface="Arial Black" panose="020B0A04020102020204" pitchFamily="34" charset="0"/>
            </a:endParaRPr>
          </a:p>
        </p:txBody>
      </p:sp>
      <p:sp>
        <p:nvSpPr>
          <p:cNvPr id="12" name="TextBox 11"/>
          <p:cNvSpPr txBox="1"/>
          <p:nvPr/>
        </p:nvSpPr>
        <p:spPr>
          <a:xfrm>
            <a:off x="339937" y="5939369"/>
            <a:ext cx="1059906" cy="369332"/>
          </a:xfrm>
          <a:prstGeom prst="rect">
            <a:avLst/>
          </a:prstGeom>
          <a:noFill/>
        </p:spPr>
        <p:txBody>
          <a:bodyPr wrap="none" rtlCol="0">
            <a:spAutoFit/>
          </a:bodyPr>
          <a:lstStyle/>
          <a:p>
            <a:pPr algn="ctr"/>
            <a:r>
              <a:rPr lang="uk-UA" dirty="0">
                <a:latin typeface="Arial Black" panose="020B0A04020102020204" pitchFamily="34" charset="0"/>
              </a:rPr>
              <a:t>НАУКА</a:t>
            </a:r>
            <a:endParaRPr lang="ru-RU" dirty="0">
              <a:latin typeface="Arial Black" panose="020B0A04020102020204" pitchFamily="34" charset="0"/>
            </a:endParaRPr>
          </a:p>
        </p:txBody>
      </p:sp>
      <p:sp>
        <p:nvSpPr>
          <p:cNvPr id="13" name="Прямоугольник 12"/>
          <p:cNvSpPr/>
          <p:nvPr/>
        </p:nvSpPr>
        <p:spPr>
          <a:xfrm>
            <a:off x="5882034" y="4216297"/>
            <a:ext cx="5672657" cy="1200329"/>
          </a:xfrm>
          <a:prstGeom prst="rect">
            <a:avLst/>
          </a:prstGeom>
        </p:spPr>
        <p:txBody>
          <a:bodyPr wrap="square">
            <a:spAutoFit/>
          </a:bodyPr>
          <a:lstStyle/>
          <a:p>
            <a:r>
              <a:rPr lang="ru-RU" sz="2400" b="1" dirty="0" err="1"/>
              <a:t>Інтеграція</a:t>
            </a:r>
            <a:r>
              <a:rPr lang="ru-RU" sz="2400" b="1" dirty="0"/>
              <a:t> (</a:t>
            </a:r>
            <a:r>
              <a:rPr lang="ru-RU" sz="2400" b="1" dirty="0" err="1"/>
              <a:t>від</a:t>
            </a:r>
            <a:r>
              <a:rPr lang="ru-RU" sz="2400" b="1" dirty="0"/>
              <a:t> лат. і</a:t>
            </a:r>
            <a:r>
              <a:rPr lang="en-US" sz="2400" b="1" dirty="0" err="1"/>
              <a:t>nteger</a:t>
            </a:r>
            <a:r>
              <a:rPr lang="en-US" sz="2400" b="1" dirty="0"/>
              <a:t> - </a:t>
            </a:r>
            <a:r>
              <a:rPr lang="ru-RU" sz="2400" b="1" dirty="0" err="1"/>
              <a:t>повний</a:t>
            </a:r>
            <a:r>
              <a:rPr lang="ru-RU" sz="2400" b="1" dirty="0"/>
              <a:t>, </a:t>
            </a:r>
            <a:r>
              <a:rPr lang="ru-RU" sz="2400" b="1" dirty="0" err="1"/>
              <a:t>цілісний</a:t>
            </a:r>
            <a:r>
              <a:rPr lang="ru-RU" sz="2400" b="1" dirty="0"/>
              <a:t>) – </a:t>
            </a:r>
            <a:r>
              <a:rPr lang="ru-RU" sz="2400" b="1" dirty="0" err="1"/>
              <a:t>об’єднання</a:t>
            </a:r>
            <a:r>
              <a:rPr lang="ru-RU" sz="2400" b="1" dirty="0"/>
              <a:t> в </a:t>
            </a:r>
            <a:r>
              <a:rPr lang="ru-RU" sz="2400" b="1" dirty="0" err="1"/>
              <a:t>ціле</a:t>
            </a:r>
            <a:r>
              <a:rPr lang="ru-RU" sz="2400" b="1" dirty="0"/>
              <a:t> будь-</a:t>
            </a:r>
            <a:r>
              <a:rPr lang="ru-RU" sz="2400" b="1" dirty="0" err="1"/>
              <a:t>яких</a:t>
            </a:r>
            <a:r>
              <a:rPr lang="ru-RU" sz="2400" b="1" dirty="0"/>
              <a:t> </a:t>
            </a:r>
            <a:r>
              <a:rPr lang="ru-RU" sz="2400" b="1" dirty="0" err="1"/>
              <a:t>окремих</a:t>
            </a:r>
            <a:r>
              <a:rPr lang="ru-RU" sz="2400" b="1" dirty="0"/>
              <a:t> </a:t>
            </a:r>
            <a:r>
              <a:rPr lang="ru-RU" sz="2400" b="1" dirty="0" err="1"/>
              <a:t>частин</a:t>
            </a:r>
            <a:r>
              <a:rPr lang="ru-RU" sz="2400" b="1" dirty="0"/>
              <a:t>.</a:t>
            </a:r>
          </a:p>
        </p:txBody>
      </p:sp>
      <p:sp>
        <p:nvSpPr>
          <p:cNvPr id="17" name="Прямоугольник 16"/>
          <p:cNvSpPr/>
          <p:nvPr/>
        </p:nvSpPr>
        <p:spPr>
          <a:xfrm>
            <a:off x="1667294" y="5477704"/>
            <a:ext cx="1775619" cy="830997"/>
          </a:xfrm>
          <a:prstGeom prst="rect">
            <a:avLst/>
          </a:prstGeom>
        </p:spPr>
        <p:txBody>
          <a:bodyPr wrap="square">
            <a:spAutoFit/>
          </a:bodyPr>
          <a:lstStyle/>
          <a:p>
            <a:pPr algn="ctr"/>
            <a:r>
              <a:rPr lang="ru-RU" sz="1600" dirty="0" err="1">
                <a:solidFill>
                  <a:srgbClr val="333333"/>
                </a:solidFill>
                <a:latin typeface="Times New Roman" panose="02020603050405020304" pitchFamily="18" charset="0"/>
              </a:rPr>
              <a:t>Інтегровані</a:t>
            </a:r>
            <a:r>
              <a:rPr lang="ru-RU" sz="1600" dirty="0">
                <a:solidFill>
                  <a:srgbClr val="333333"/>
                </a:solidFill>
                <a:latin typeface="Times New Roman" panose="02020603050405020304" pitchFamily="18" charset="0"/>
              </a:rPr>
              <a:t> уроки </a:t>
            </a:r>
            <a:r>
              <a:rPr lang="ru-RU" sz="1600" dirty="0" err="1">
                <a:solidFill>
                  <a:srgbClr val="333333"/>
                </a:solidFill>
                <a:latin typeface="Times New Roman" panose="02020603050405020304" pitchFamily="18" charset="0"/>
              </a:rPr>
              <a:t>бувають</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цілісні</a:t>
            </a:r>
            <a:r>
              <a:rPr lang="ru-RU" sz="1600" dirty="0">
                <a:solidFill>
                  <a:srgbClr val="333333"/>
                </a:solidFill>
                <a:latin typeface="Times New Roman" panose="02020603050405020304" pitchFamily="18" charset="0"/>
              </a:rPr>
              <a:t> та  </a:t>
            </a:r>
            <a:r>
              <a:rPr lang="ru-RU" sz="1600" dirty="0" err="1">
                <a:solidFill>
                  <a:srgbClr val="333333"/>
                </a:solidFill>
                <a:latin typeface="Times New Roman" panose="02020603050405020304" pitchFamily="18" charset="0"/>
              </a:rPr>
              <a:t>фрагментарні</a:t>
            </a:r>
            <a:r>
              <a:rPr lang="ru-RU" sz="1600" dirty="0">
                <a:solidFill>
                  <a:srgbClr val="333333"/>
                </a:solidFill>
                <a:latin typeface="Times New Roman" panose="02020603050405020304" pitchFamily="18" charset="0"/>
              </a:rPr>
              <a:t>.</a:t>
            </a:r>
            <a:endParaRPr lang="ru-RU" sz="1600" dirty="0"/>
          </a:p>
        </p:txBody>
      </p:sp>
    </p:spTree>
    <p:extLst>
      <p:ext uri="{BB962C8B-B14F-4D97-AF65-F5344CB8AC3E}">
        <p14:creationId xmlns:p14="http://schemas.microsoft.com/office/powerpoint/2010/main" val="3169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4" name="Прямоугольник 3"/>
          <p:cNvSpPr/>
          <p:nvPr/>
        </p:nvSpPr>
        <p:spPr>
          <a:xfrm>
            <a:off x="441544" y="877824"/>
            <a:ext cx="10988456" cy="5786199"/>
          </a:xfrm>
          <a:prstGeom prst="rect">
            <a:avLst/>
          </a:prstGeom>
        </p:spPr>
        <p:txBody>
          <a:bodyPr wrap="square">
            <a:spAutoFit/>
          </a:bodyPr>
          <a:lstStyle/>
          <a:p>
            <a:r>
              <a:rPr lang="ru-RU" sz="3200" b="1" dirty="0">
                <a:latin typeface="Times New Roman" panose="02020603050405020304" pitchFamily="18" charset="0"/>
                <a:cs typeface="Times New Roman" panose="02020603050405020304" pitchFamily="18" charset="0"/>
              </a:rPr>
              <a:t>Аналіз та </a:t>
            </a:r>
            <a:r>
              <a:rPr lang="ru-RU" sz="3200" b="1" dirty="0" err="1">
                <a:latin typeface="Times New Roman" panose="02020603050405020304" pitchFamily="18" charset="0"/>
                <a:cs typeface="Times New Roman" panose="02020603050405020304" pitchFamily="18" charset="0"/>
              </a:rPr>
              <a:t>узагальнення</a:t>
            </a:r>
            <a:r>
              <a:rPr lang="ru-RU" sz="3200" b="1" dirty="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різнопланових</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інтерпретацій</a:t>
            </a:r>
            <a:r>
              <a:rPr lang="ru-RU" sz="3200" b="1" dirty="0">
                <a:latin typeface="Times New Roman" panose="02020603050405020304" pitchFamily="18" charset="0"/>
                <a:cs typeface="Times New Roman" panose="02020603050405020304" pitchFamily="18" charset="0"/>
              </a:rPr>
              <a:t> </a:t>
            </a:r>
            <a:endParaRPr lang="ru-RU" sz="3200" b="1" dirty="0" smtClean="0">
              <a:latin typeface="Times New Roman" panose="02020603050405020304" pitchFamily="18" charset="0"/>
              <a:cs typeface="Times New Roman" panose="02020603050405020304" pitchFamily="18" charset="0"/>
            </a:endParaRPr>
          </a:p>
          <a:p>
            <a:r>
              <a:rPr lang="ru-RU" sz="3200" b="1" dirty="0" smtClean="0">
                <a:latin typeface="Times New Roman" panose="02020603050405020304" pitchFamily="18" charset="0"/>
                <a:cs typeface="Times New Roman" panose="02020603050405020304" pitchFamily="18" charset="0"/>
              </a:rPr>
              <a:t>за </a:t>
            </a:r>
            <a:r>
              <a:rPr lang="ru-RU" sz="3200" b="1" dirty="0" smtClean="0">
                <a:latin typeface="Times New Roman" panose="02020603050405020304" pitchFamily="18" charset="0"/>
                <a:cs typeface="Times New Roman" panose="02020603050405020304" pitchFamily="18" charset="0"/>
                <a:hlinkClick r:id="rId3"/>
              </a:rPr>
              <a:t>авт. Л. </a:t>
            </a:r>
            <a:r>
              <a:rPr lang="ru-RU" sz="3200" b="1" dirty="0" err="1" smtClean="0">
                <a:latin typeface="Times New Roman" panose="02020603050405020304" pitchFamily="18" charset="0"/>
                <a:cs typeface="Times New Roman" panose="02020603050405020304" pitchFamily="18" charset="0"/>
                <a:hlinkClick r:id="rId3"/>
              </a:rPr>
              <a:t>Масол</a:t>
            </a:r>
            <a:r>
              <a:rPr lang="ru-RU" sz="3200" b="1" dirty="0" smtClean="0">
                <a:latin typeface="Times New Roman" panose="02020603050405020304" pitchFamily="18" charset="0"/>
                <a:cs typeface="Times New Roman" panose="02020603050405020304" pitchFamily="18" charset="0"/>
                <a:hlinkClick r:id="rId3"/>
              </a:rPr>
              <a:t> </a:t>
            </a:r>
            <a:r>
              <a:rPr lang="ru-RU" sz="3200" b="1" dirty="0" err="1" smtClean="0">
                <a:latin typeface="Times New Roman" panose="02020603050405020304" pitchFamily="18" charset="0"/>
                <a:cs typeface="Times New Roman" panose="02020603050405020304" pitchFamily="18" charset="0"/>
              </a:rPr>
              <a:t>можна</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звести</a:t>
            </a:r>
            <a:r>
              <a:rPr lang="ru-RU" sz="3200" b="1" dirty="0">
                <a:latin typeface="Times New Roman" panose="02020603050405020304" pitchFamily="18" charset="0"/>
                <a:cs typeface="Times New Roman" panose="02020603050405020304" pitchFamily="18" charset="0"/>
              </a:rPr>
              <a:t> до </a:t>
            </a:r>
            <a:r>
              <a:rPr lang="ru-RU" sz="3200" b="1" dirty="0" err="1" smtClean="0">
                <a:latin typeface="Times New Roman" panose="02020603050405020304" pitchFamily="18" charset="0"/>
                <a:cs typeface="Times New Roman" panose="02020603050405020304" pitchFamily="18" charset="0"/>
              </a:rPr>
              <a:t>наступної</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класифікації</a:t>
            </a:r>
            <a:r>
              <a:rPr lang="ru-RU" sz="3200" b="1" dirty="0" smtClean="0">
                <a:latin typeface="Times New Roman" panose="02020603050405020304" pitchFamily="18" charset="0"/>
                <a:cs typeface="Times New Roman" panose="02020603050405020304" pitchFamily="18" charset="0"/>
              </a:rPr>
              <a:t>:</a:t>
            </a:r>
          </a:p>
          <a:p>
            <a:endParaRPr lang="ru-RU" b="1" dirty="0">
              <a:latin typeface="PTSans-Regular"/>
            </a:endParaRPr>
          </a:p>
          <a:p>
            <a:pPr>
              <a:lnSpc>
                <a:spcPct val="150000"/>
              </a:lnSpc>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як </a:t>
            </a:r>
            <a:r>
              <a:rPr lang="ru-RU" sz="2400" i="1" dirty="0" err="1">
                <a:latin typeface="Times New Roman" panose="02020603050405020304" pitchFamily="18" charset="0"/>
                <a:cs typeface="Times New Roman" panose="02020603050405020304" pitchFamily="18" charset="0"/>
              </a:rPr>
              <a:t>сутність</a:t>
            </a:r>
            <a:r>
              <a:rPr lang="ru-RU" sz="2400" i="1" dirty="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закономірність</a:t>
            </a:r>
            <a:r>
              <a:rPr lang="ru-RU" sz="2400" i="1"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a:t>
            </a:r>
          </a:p>
          <a:p>
            <a:pPr>
              <a:lnSpc>
                <a:spcPct val="150000"/>
              </a:lnSpc>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як </a:t>
            </a:r>
            <a:r>
              <a:rPr lang="ru-RU" sz="2400" i="1" dirty="0" err="1">
                <a:latin typeface="Times New Roman" panose="02020603050405020304" pitchFamily="18" charset="0"/>
                <a:cs typeface="Times New Roman" panose="02020603050405020304" pitchFamily="18" charset="0"/>
              </a:rPr>
              <a:t>освітня</a:t>
            </a:r>
            <a:r>
              <a:rPr lang="ru-RU" sz="2400" i="1" dirty="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політика</a:t>
            </a:r>
            <a:r>
              <a:rPr lang="ru-RU" sz="2400" i="1"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взаємоузгодження</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систем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світі</a:t>
            </a:r>
            <a:r>
              <a:rPr lang="ru-RU" sz="2400" dirty="0">
                <a:latin typeface="Times New Roman" panose="02020603050405020304" pitchFamily="18" charset="0"/>
                <a:cs typeface="Times New Roman" panose="02020603050405020304" pitchFamily="18" charset="0"/>
              </a:rPr>
              <a:t>;</a:t>
            </a:r>
          </a:p>
          <a:p>
            <a:pPr>
              <a:lnSpc>
                <a:spcPct val="150000"/>
              </a:lnSpc>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як </a:t>
            </a:r>
            <a:r>
              <a:rPr lang="ru-RU" sz="2400" i="1" dirty="0">
                <a:latin typeface="Times New Roman" panose="02020603050405020304" pitchFamily="18" charset="0"/>
                <a:cs typeface="Times New Roman" panose="02020603050405020304" pitchFamily="18" charset="0"/>
              </a:rPr>
              <a:t>принцип </a:t>
            </a:r>
            <a:r>
              <a:rPr lang="ru-RU" sz="2400" i="1" dirty="0" err="1" smtClean="0">
                <a:latin typeface="Times New Roman" panose="02020603050405020304" pitchFamily="18" charset="0"/>
                <a:cs typeface="Times New Roman" panose="02020603050405020304" pitchFamily="18" charset="0"/>
              </a:rPr>
              <a:t>модернізації</a:t>
            </a:r>
            <a:r>
              <a:rPr lang="ru-RU" sz="2400" i="1"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освіти</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відповідно</a:t>
            </a:r>
            <a:r>
              <a:rPr lang="ru-RU" sz="2400" dirty="0">
                <a:latin typeface="Times New Roman" panose="02020603050405020304" pitchFamily="18" charset="0"/>
                <a:cs typeface="Times New Roman" panose="02020603050405020304" pitchFamily="18" charset="0"/>
              </a:rPr>
              <a:t> до </a:t>
            </a:r>
            <a:r>
              <a:rPr lang="ru-RU" sz="2400" dirty="0" err="1" smtClean="0">
                <a:latin typeface="Times New Roman" panose="02020603050405020304" pitchFamily="18" charset="0"/>
                <a:cs typeface="Times New Roman" panose="02020603050405020304" pitchFamily="18" charset="0"/>
              </a:rPr>
              <a:t>соціокультурних</a:t>
            </a:r>
            <a:r>
              <a:rPr lang="ru-RU" sz="2400" dirty="0" smtClean="0">
                <a:latin typeface="Times New Roman" panose="02020603050405020304" pitchFamily="18" charset="0"/>
                <a:cs typeface="Times New Roman" panose="02020603050405020304" pitchFamily="18" charset="0"/>
              </a:rPr>
              <a:t> потреб</a:t>
            </a:r>
            <a:r>
              <a:rPr lang="ru-RU" sz="2400" dirty="0">
                <a:latin typeface="Times New Roman" panose="02020603050405020304" pitchFamily="18" charset="0"/>
                <a:cs typeface="Times New Roman" panose="02020603050405020304" pitchFamily="18" charset="0"/>
              </a:rPr>
              <a:t>;</a:t>
            </a:r>
          </a:p>
          <a:p>
            <a:pPr>
              <a:lnSpc>
                <a:spcPct val="150000"/>
              </a:lnSpc>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як </a:t>
            </a:r>
            <a:r>
              <a:rPr lang="ru-RU" sz="2400" dirty="0" err="1">
                <a:latin typeface="Times New Roman" panose="02020603050405020304" pitchFamily="18" charset="0"/>
                <a:cs typeface="Times New Roman" panose="02020603050405020304" pitchFamily="18" charset="0"/>
              </a:rPr>
              <a:t>освітня</a:t>
            </a:r>
            <a:r>
              <a:rPr lang="ru-RU" sz="2400" dirty="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мета </a:t>
            </a:r>
            <a:r>
              <a:rPr lang="ru-RU" sz="2400" dirty="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цілісна</a:t>
            </a:r>
            <a:r>
              <a:rPr lang="ru-RU" sz="2400" dirty="0" smtClean="0">
                <a:latin typeface="Times New Roman" panose="02020603050405020304" pitchFamily="18" charset="0"/>
                <a:cs typeface="Times New Roman" panose="02020603050405020304" pitchFamily="18" charset="0"/>
              </a:rPr>
              <a:t> картина </a:t>
            </a:r>
            <a:r>
              <a:rPr lang="ru-RU" sz="2400" dirty="0" err="1">
                <a:latin typeface="Times New Roman" panose="02020603050405020304" pitchFamily="18" charset="0"/>
                <a:cs typeface="Times New Roman" panose="02020603050405020304" pitchFamily="18" charset="0"/>
              </a:rPr>
              <a:t>світу</a:t>
            </a:r>
            <a:r>
              <a:rPr lang="ru-RU" sz="2400" dirty="0">
                <a:latin typeface="Times New Roman" panose="02020603050405020304" pitchFamily="18" charset="0"/>
                <a:cs typeface="Times New Roman" panose="02020603050405020304" pitchFamily="18" charset="0"/>
              </a:rPr>
              <a:t>);</a:t>
            </a:r>
          </a:p>
          <a:p>
            <a:pPr>
              <a:lnSpc>
                <a:spcPct val="150000"/>
              </a:lnSpc>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змісту</a:t>
            </a:r>
            <a:r>
              <a:rPr lang="ru-RU" sz="2400" i="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інтегрований</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курс, </a:t>
            </a:r>
            <a:r>
              <a:rPr lang="ru-RU" sz="2400" dirty="0" err="1">
                <a:latin typeface="Times New Roman" panose="02020603050405020304" pitchFamily="18" charset="0"/>
                <a:cs typeface="Times New Roman" panose="02020603050405020304" pitchFamily="18" charset="0"/>
              </a:rPr>
              <a:t>програма</a:t>
            </a:r>
            <a:r>
              <a:rPr lang="ru-RU" sz="2400" dirty="0">
                <a:latin typeface="Times New Roman" panose="02020603050405020304" pitchFamily="18" charset="0"/>
                <a:cs typeface="Times New Roman" panose="02020603050405020304" pitchFamily="18" charset="0"/>
              </a:rPr>
              <a:t>);</a:t>
            </a:r>
          </a:p>
          <a:p>
            <a:pPr>
              <a:lnSpc>
                <a:spcPct val="150000"/>
              </a:lnSpc>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форм </a:t>
            </a:r>
            <a:r>
              <a:rPr lang="ru-RU" sz="2400" dirty="0" err="1">
                <a:latin typeface="Times New Roman" panose="02020603050405020304" pitchFamily="18" charset="0"/>
                <a:cs typeface="Times New Roman" panose="02020603050405020304" pitchFamily="18" charset="0"/>
              </a:rPr>
              <a:t>навчання</a:t>
            </a:r>
            <a:r>
              <a:rPr lang="ru-RU" sz="2400" dirty="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виховання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удосконалення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педагогічного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процесу</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інтегрований</a:t>
            </a:r>
            <a:r>
              <a:rPr lang="ru-RU" sz="2400" dirty="0">
                <a:latin typeface="Times New Roman" panose="02020603050405020304" pitchFamily="18" charset="0"/>
                <a:cs typeface="Times New Roman" panose="02020603050405020304" pitchFamily="18" charset="0"/>
              </a:rPr>
              <a:t> урок);</a:t>
            </a:r>
          </a:p>
          <a:p>
            <a:pPr>
              <a:lnSpc>
                <a:spcPct val="150000"/>
              </a:lnSpc>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способів</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взаємодії</a:t>
            </a:r>
            <a:r>
              <a:rPr lang="ru-RU" sz="2400" i="1"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педагога </a:t>
            </a:r>
            <a:r>
              <a:rPr lang="ru-RU" sz="2400" dirty="0">
                <a:latin typeface="Times New Roman" panose="02020603050405020304" pitchFamily="18" charset="0"/>
                <a:cs typeface="Times New Roman" panose="02020603050405020304" pitchFamily="18" charset="0"/>
              </a:rPr>
              <a:t>та </a:t>
            </a:r>
            <a:r>
              <a:rPr lang="ru-RU" sz="2400" dirty="0" err="1">
                <a:latin typeface="Times New Roman" panose="02020603050405020304" pitchFamily="18" charset="0"/>
                <a:cs typeface="Times New Roman" panose="02020603050405020304" pitchFamily="18" charset="0"/>
              </a:rPr>
              <a:t>учнів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інтегративна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технологія</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2828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0139" y="1410963"/>
            <a:ext cx="4011722" cy="3008792"/>
          </a:xfrm>
          <a:prstGeom prst="ellipse">
            <a:avLst/>
          </a:prstGeom>
          <a:ln>
            <a:noFill/>
          </a:ln>
          <a:effectLst>
            <a:softEdge rad="112500"/>
          </a:effectLst>
        </p:spPr>
      </p:pic>
      <p:sp>
        <p:nvSpPr>
          <p:cNvPr id="6" name="Прямоугольник 5"/>
          <p:cNvSpPr/>
          <p:nvPr/>
        </p:nvSpPr>
        <p:spPr>
          <a:xfrm>
            <a:off x="4279298" y="487633"/>
            <a:ext cx="3487108" cy="923330"/>
          </a:xfrm>
          <a:prstGeom prst="rect">
            <a:avLst/>
          </a:prstGeom>
          <a:noFill/>
        </p:spPr>
        <p:txBody>
          <a:bodyPr wrap="none" lIns="91440" tIns="45720" rIns="91440" bIns="45720">
            <a:spAutoFit/>
          </a:bodyPr>
          <a:lstStyle/>
          <a:p>
            <a:pPr algn="ctr"/>
            <a:r>
              <a:rPr lang="ru-RU" sz="5400" dirty="0">
                <a:ln w="0"/>
                <a:solidFill>
                  <a:schemeClr val="accent1"/>
                </a:solidFill>
                <a:effectLst>
                  <a:outerShdw blurRad="38100" dist="25400" dir="5400000" algn="ctr" rotWithShape="0">
                    <a:srgbClr val="6E747A">
                      <a:alpha val="43000"/>
                    </a:srgbClr>
                  </a:outerShdw>
                </a:effectLst>
              </a:rPr>
              <a:t>ІНТЕГРАЦІЯ</a:t>
            </a:r>
          </a:p>
        </p:txBody>
      </p:sp>
      <p:sp>
        <p:nvSpPr>
          <p:cNvPr id="7" name="Стрелка вниз 6"/>
          <p:cNvSpPr/>
          <p:nvPr/>
        </p:nvSpPr>
        <p:spPr>
          <a:xfrm rot="2766153">
            <a:off x="2437496" y="1184832"/>
            <a:ext cx="630936" cy="1874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Стрелка вниз 7"/>
          <p:cNvSpPr/>
          <p:nvPr/>
        </p:nvSpPr>
        <p:spPr>
          <a:xfrm rot="18283995">
            <a:off x="8928411" y="1184833"/>
            <a:ext cx="630936" cy="1874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Прямоугольник 8"/>
          <p:cNvSpPr/>
          <p:nvPr/>
        </p:nvSpPr>
        <p:spPr>
          <a:xfrm>
            <a:off x="623117" y="3456068"/>
            <a:ext cx="6047910" cy="1477328"/>
          </a:xfrm>
          <a:prstGeom prst="rect">
            <a:avLst/>
          </a:prstGeom>
        </p:spPr>
        <p:txBody>
          <a:bodyPr wrap="square">
            <a:spAutoFit/>
          </a:bodyPr>
          <a:lstStyle/>
          <a:p>
            <a:r>
              <a:rPr lang="ru-RU" dirty="0">
                <a:solidFill>
                  <a:srgbClr val="333333"/>
                </a:solidFill>
                <a:latin typeface="Roboto"/>
              </a:rPr>
              <a:t>ПОВНА </a:t>
            </a:r>
          </a:p>
          <a:p>
            <a:endParaRPr lang="ru-RU" dirty="0">
              <a:solidFill>
                <a:srgbClr val="333333"/>
              </a:solidFill>
              <a:latin typeface="Roboto"/>
            </a:endParaRPr>
          </a:p>
          <a:p>
            <a:r>
              <a:rPr lang="ru-RU" dirty="0">
                <a:solidFill>
                  <a:srgbClr val="333333"/>
                </a:solidFill>
                <a:latin typeface="Roboto"/>
              </a:rPr>
              <a:t>становить собою </a:t>
            </a:r>
            <a:r>
              <a:rPr lang="ru-RU" dirty="0" err="1">
                <a:solidFill>
                  <a:srgbClr val="333333"/>
                </a:solidFill>
                <a:latin typeface="Roboto"/>
              </a:rPr>
              <a:t>об’єднання</a:t>
            </a:r>
            <a:r>
              <a:rPr lang="ru-RU" dirty="0">
                <a:solidFill>
                  <a:srgbClr val="333333"/>
                </a:solidFill>
                <a:latin typeface="Roboto"/>
              </a:rPr>
              <a:t> </a:t>
            </a:r>
          </a:p>
          <a:p>
            <a:r>
              <a:rPr lang="ru-RU" dirty="0">
                <a:solidFill>
                  <a:srgbClr val="333333"/>
                </a:solidFill>
                <a:latin typeface="Roboto"/>
              </a:rPr>
              <a:t>в одному </a:t>
            </a:r>
            <a:r>
              <a:rPr lang="ru-RU" dirty="0" err="1">
                <a:solidFill>
                  <a:srgbClr val="333333"/>
                </a:solidFill>
                <a:latin typeface="Roboto"/>
              </a:rPr>
              <a:t>курсі</a:t>
            </a:r>
            <a:r>
              <a:rPr lang="ru-RU" dirty="0">
                <a:solidFill>
                  <a:srgbClr val="333333"/>
                </a:solidFill>
                <a:latin typeface="Roboto"/>
              </a:rPr>
              <a:t> </a:t>
            </a:r>
            <a:r>
              <a:rPr lang="ru-RU" dirty="0" err="1">
                <a:solidFill>
                  <a:srgbClr val="333333"/>
                </a:solidFill>
                <a:latin typeface="Roboto"/>
              </a:rPr>
              <a:t>різних</a:t>
            </a:r>
            <a:r>
              <a:rPr lang="ru-RU" dirty="0">
                <a:solidFill>
                  <a:srgbClr val="333333"/>
                </a:solidFill>
                <a:latin typeface="Roboto"/>
              </a:rPr>
              <a:t> </a:t>
            </a:r>
            <a:r>
              <a:rPr lang="ru-RU" dirty="0" err="1">
                <a:solidFill>
                  <a:srgbClr val="333333"/>
                </a:solidFill>
                <a:latin typeface="Roboto"/>
              </a:rPr>
              <a:t>навчальних</a:t>
            </a:r>
            <a:r>
              <a:rPr lang="ru-RU" dirty="0">
                <a:solidFill>
                  <a:srgbClr val="333333"/>
                </a:solidFill>
                <a:latin typeface="Roboto"/>
              </a:rPr>
              <a:t> </a:t>
            </a:r>
            <a:r>
              <a:rPr lang="ru-RU" dirty="0" err="1">
                <a:solidFill>
                  <a:srgbClr val="333333"/>
                </a:solidFill>
                <a:latin typeface="Roboto"/>
              </a:rPr>
              <a:t>предметів</a:t>
            </a:r>
            <a:r>
              <a:rPr lang="ru-RU" dirty="0">
                <a:solidFill>
                  <a:srgbClr val="333333"/>
                </a:solidFill>
                <a:latin typeface="Roboto"/>
              </a:rPr>
              <a:t> </a:t>
            </a:r>
          </a:p>
          <a:p>
            <a:r>
              <a:rPr lang="ru-RU" dirty="0" smtClean="0">
                <a:solidFill>
                  <a:srgbClr val="333333"/>
                </a:solidFill>
                <a:latin typeface="Roboto"/>
              </a:rPr>
              <a:t>(</a:t>
            </a:r>
            <a:r>
              <a:rPr lang="uk-UA" dirty="0">
                <a:solidFill>
                  <a:srgbClr val="333333"/>
                </a:solidFill>
                <a:latin typeface="Roboto"/>
              </a:rPr>
              <a:t>мистецтво </a:t>
            </a:r>
            <a:r>
              <a:rPr lang="uk-UA" dirty="0" smtClean="0">
                <a:solidFill>
                  <a:srgbClr val="333333"/>
                </a:solidFill>
                <a:latin typeface="Roboto"/>
              </a:rPr>
              <a:t>+ </a:t>
            </a:r>
            <a:r>
              <a:rPr lang="ru-RU" dirty="0" err="1" smtClean="0">
                <a:solidFill>
                  <a:srgbClr val="333333"/>
                </a:solidFill>
                <a:latin typeface="Roboto"/>
              </a:rPr>
              <a:t>історія</a:t>
            </a:r>
            <a:r>
              <a:rPr lang="ru-RU" dirty="0" smtClean="0">
                <a:solidFill>
                  <a:srgbClr val="333333"/>
                </a:solidFill>
                <a:latin typeface="Roboto"/>
              </a:rPr>
              <a:t> </a:t>
            </a:r>
            <a:r>
              <a:rPr lang="ru-RU" dirty="0">
                <a:solidFill>
                  <a:srgbClr val="333333"/>
                </a:solidFill>
                <a:latin typeface="Roboto"/>
              </a:rPr>
              <a:t>+ математика + </a:t>
            </a:r>
            <a:r>
              <a:rPr lang="ru-RU" dirty="0" err="1">
                <a:solidFill>
                  <a:srgbClr val="333333"/>
                </a:solidFill>
                <a:latin typeface="Roboto"/>
              </a:rPr>
              <a:t>географія</a:t>
            </a:r>
            <a:r>
              <a:rPr lang="ru-RU" dirty="0">
                <a:solidFill>
                  <a:srgbClr val="333333"/>
                </a:solidFill>
                <a:latin typeface="Roboto"/>
              </a:rPr>
              <a:t> </a:t>
            </a:r>
            <a:r>
              <a:rPr lang="ru-RU" dirty="0" smtClean="0">
                <a:solidFill>
                  <a:srgbClr val="333333"/>
                </a:solidFill>
                <a:latin typeface="Roboto"/>
              </a:rPr>
              <a:t>)</a:t>
            </a:r>
            <a:endParaRPr lang="ru-RU" dirty="0"/>
          </a:p>
        </p:txBody>
      </p:sp>
      <p:sp>
        <p:nvSpPr>
          <p:cNvPr id="10" name="Прямоугольник 9"/>
          <p:cNvSpPr/>
          <p:nvPr/>
        </p:nvSpPr>
        <p:spPr>
          <a:xfrm>
            <a:off x="8293885" y="3448137"/>
            <a:ext cx="3401287" cy="1477328"/>
          </a:xfrm>
          <a:prstGeom prst="rect">
            <a:avLst/>
          </a:prstGeom>
        </p:spPr>
        <p:txBody>
          <a:bodyPr wrap="square">
            <a:spAutoFit/>
          </a:bodyPr>
          <a:lstStyle/>
          <a:p>
            <a:r>
              <a:rPr lang="ru-RU" dirty="0">
                <a:solidFill>
                  <a:srgbClr val="333333"/>
                </a:solidFill>
                <a:latin typeface="Roboto"/>
              </a:rPr>
              <a:t>		ЧАСТКОВА </a:t>
            </a:r>
          </a:p>
          <a:p>
            <a:endParaRPr lang="ru-RU" dirty="0">
              <a:solidFill>
                <a:srgbClr val="333333"/>
              </a:solidFill>
              <a:latin typeface="Roboto"/>
            </a:endParaRPr>
          </a:p>
          <a:p>
            <a:r>
              <a:rPr lang="ru-RU" dirty="0" err="1">
                <a:solidFill>
                  <a:srgbClr val="333333"/>
                </a:solidFill>
                <a:latin typeface="Roboto"/>
              </a:rPr>
              <a:t>полягає</a:t>
            </a:r>
            <a:r>
              <a:rPr lang="ru-RU" dirty="0">
                <a:solidFill>
                  <a:srgbClr val="333333"/>
                </a:solidFill>
                <a:latin typeface="Roboto"/>
              </a:rPr>
              <a:t> в </a:t>
            </a:r>
            <a:r>
              <a:rPr lang="ru-RU" dirty="0" err="1">
                <a:solidFill>
                  <a:srgbClr val="333333"/>
                </a:solidFill>
                <a:latin typeface="Roboto"/>
              </a:rPr>
              <a:t>поєднанні</a:t>
            </a:r>
            <a:r>
              <a:rPr lang="ru-RU" dirty="0">
                <a:solidFill>
                  <a:srgbClr val="333333"/>
                </a:solidFill>
                <a:latin typeface="Roboto"/>
              </a:rPr>
              <a:t> </a:t>
            </a:r>
            <a:r>
              <a:rPr lang="ru-RU" dirty="0" err="1">
                <a:solidFill>
                  <a:srgbClr val="333333"/>
                </a:solidFill>
                <a:latin typeface="Roboto"/>
              </a:rPr>
              <a:t>матеріалу</a:t>
            </a:r>
            <a:r>
              <a:rPr lang="ru-RU" dirty="0">
                <a:solidFill>
                  <a:srgbClr val="333333"/>
                </a:solidFill>
                <a:latin typeface="Roboto"/>
              </a:rPr>
              <a:t> </a:t>
            </a:r>
            <a:r>
              <a:rPr lang="ru-RU" dirty="0" err="1">
                <a:solidFill>
                  <a:srgbClr val="333333"/>
                </a:solidFill>
                <a:latin typeface="Roboto"/>
              </a:rPr>
              <a:t>різних</a:t>
            </a:r>
            <a:r>
              <a:rPr lang="ru-RU" dirty="0">
                <a:solidFill>
                  <a:srgbClr val="333333"/>
                </a:solidFill>
                <a:latin typeface="Roboto"/>
              </a:rPr>
              <a:t> </a:t>
            </a:r>
            <a:r>
              <a:rPr lang="ru-RU" dirty="0" err="1">
                <a:solidFill>
                  <a:srgbClr val="333333"/>
                </a:solidFill>
                <a:latin typeface="Roboto"/>
              </a:rPr>
              <a:t>предметів</a:t>
            </a:r>
            <a:r>
              <a:rPr lang="ru-RU" dirty="0">
                <a:solidFill>
                  <a:srgbClr val="333333"/>
                </a:solidFill>
                <a:latin typeface="Roboto"/>
              </a:rPr>
              <a:t>, </a:t>
            </a:r>
            <a:r>
              <a:rPr lang="ru-RU" dirty="0" err="1">
                <a:solidFill>
                  <a:srgbClr val="333333"/>
                </a:solidFill>
                <a:latin typeface="Roboto"/>
              </a:rPr>
              <a:t>підпорядкованого</a:t>
            </a:r>
            <a:r>
              <a:rPr lang="ru-RU" dirty="0">
                <a:solidFill>
                  <a:srgbClr val="333333"/>
                </a:solidFill>
                <a:latin typeface="Roboto"/>
              </a:rPr>
              <a:t> </a:t>
            </a:r>
            <a:r>
              <a:rPr lang="ru-RU" dirty="0" err="1">
                <a:solidFill>
                  <a:srgbClr val="333333"/>
                </a:solidFill>
                <a:latin typeface="Roboto"/>
              </a:rPr>
              <a:t>одній</a:t>
            </a:r>
            <a:r>
              <a:rPr lang="ru-RU" dirty="0">
                <a:solidFill>
                  <a:srgbClr val="333333"/>
                </a:solidFill>
                <a:latin typeface="Roboto"/>
              </a:rPr>
              <a:t> </a:t>
            </a:r>
            <a:r>
              <a:rPr lang="ru-RU" dirty="0" err="1">
                <a:solidFill>
                  <a:srgbClr val="333333"/>
                </a:solidFill>
                <a:latin typeface="Roboto"/>
              </a:rPr>
              <a:t>темі</a:t>
            </a:r>
            <a:endParaRPr lang="ru-RU" dirty="0"/>
          </a:p>
        </p:txBody>
      </p:sp>
      <p:sp>
        <p:nvSpPr>
          <p:cNvPr id="11" name="Прямоугольник 10"/>
          <p:cNvSpPr/>
          <p:nvPr/>
        </p:nvSpPr>
        <p:spPr>
          <a:xfrm>
            <a:off x="295341" y="5469399"/>
            <a:ext cx="11601317" cy="646331"/>
          </a:xfrm>
          <a:prstGeom prst="rect">
            <a:avLst/>
          </a:prstGeom>
        </p:spPr>
        <p:txBody>
          <a:bodyPr wrap="none">
            <a:spAutoFit/>
          </a:bodyPr>
          <a:lstStyle/>
          <a:p>
            <a:r>
              <a:rPr lang="ru-RU" sz="3600" dirty="0" err="1"/>
              <a:t>Інтегроване</a:t>
            </a:r>
            <a:r>
              <a:rPr lang="ru-RU" sz="3600" dirty="0"/>
              <a:t> </a:t>
            </a:r>
            <a:r>
              <a:rPr lang="ru-RU" sz="3600" dirty="0" err="1"/>
              <a:t>навчання</a:t>
            </a:r>
            <a:r>
              <a:rPr lang="ru-RU" sz="3600" dirty="0"/>
              <a:t>: </a:t>
            </a:r>
            <a:r>
              <a:rPr lang="ru-RU" sz="3600" dirty="0" err="1"/>
              <a:t>тематичний</a:t>
            </a:r>
            <a:r>
              <a:rPr lang="ru-RU" sz="3600" dirty="0"/>
              <a:t> та </a:t>
            </a:r>
            <a:r>
              <a:rPr lang="ru-RU" sz="3600" dirty="0" err="1"/>
              <a:t>діяльнісний</a:t>
            </a:r>
            <a:r>
              <a:rPr lang="ru-RU" sz="3600" dirty="0"/>
              <a:t> </a:t>
            </a:r>
            <a:r>
              <a:rPr lang="ru-RU" sz="3600" dirty="0" err="1"/>
              <a:t>підходи</a:t>
            </a:r>
            <a:endParaRPr lang="ru-RU" sz="3600" dirty="0"/>
          </a:p>
        </p:txBody>
      </p:sp>
      <p:sp>
        <p:nvSpPr>
          <p:cNvPr id="12" name="Прямоугольник 11"/>
          <p:cNvSpPr/>
          <p:nvPr/>
        </p:nvSpPr>
        <p:spPr>
          <a:xfrm>
            <a:off x="1910302" y="6239116"/>
            <a:ext cx="9986356" cy="369332"/>
          </a:xfrm>
          <a:prstGeom prst="rect">
            <a:avLst/>
          </a:prstGeom>
        </p:spPr>
        <p:txBody>
          <a:bodyPr wrap="square">
            <a:spAutoFit/>
          </a:bodyPr>
          <a:lstStyle/>
          <a:p>
            <a:r>
              <a:rPr lang="ru-RU" dirty="0">
                <a:hlinkClick r:id="rId4"/>
              </a:rPr>
              <a:t>https://</a:t>
            </a:r>
            <a:r>
              <a:rPr lang="ru-RU" dirty="0" smtClean="0">
                <a:hlinkClick r:id="rId4"/>
              </a:rPr>
              <a:t>nus.org.ua/wp-content/uploads/2017/08/Integrovane-navchannja-modul.pdf</a:t>
            </a:r>
            <a:r>
              <a:rPr lang="ru-RU" dirty="0" smtClean="0"/>
              <a:t> </a:t>
            </a:r>
            <a:endParaRPr lang="ru-RU" dirty="0"/>
          </a:p>
        </p:txBody>
      </p:sp>
    </p:spTree>
    <p:extLst>
      <p:ext uri="{BB962C8B-B14F-4D97-AF65-F5344CB8AC3E}">
        <p14:creationId xmlns:p14="http://schemas.microsoft.com/office/powerpoint/2010/main" val="927843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2" name="Прямоугольник 1"/>
          <p:cNvSpPr/>
          <p:nvPr/>
        </p:nvSpPr>
        <p:spPr>
          <a:xfrm>
            <a:off x="268779" y="4423341"/>
            <a:ext cx="11654443" cy="2308324"/>
          </a:xfrm>
          <a:prstGeom prst="rect">
            <a:avLst/>
          </a:prstGeom>
        </p:spPr>
        <p:txBody>
          <a:bodyPr wrap="square">
            <a:spAutoFit/>
          </a:bodyPr>
          <a:lstStyle/>
          <a:p>
            <a:r>
              <a:rPr lang="ru-RU" dirty="0">
                <a:solidFill>
                  <a:srgbClr val="333333"/>
                </a:solidFill>
                <a:latin typeface="Times New Roman" panose="02020603050405020304" pitchFamily="18" charset="0"/>
              </a:rPr>
              <a:t> ПРИКЛАД:</a:t>
            </a:r>
          </a:p>
          <a:p>
            <a:r>
              <a:rPr lang="ru-RU" dirty="0" err="1">
                <a:solidFill>
                  <a:srgbClr val="333333"/>
                </a:solidFill>
                <a:latin typeface="Times New Roman" panose="02020603050405020304" pitchFamily="18" charset="0"/>
              </a:rPr>
              <a:t>вичаючи</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риб</a:t>
            </a:r>
            <a:r>
              <a:rPr lang="ru-RU" dirty="0">
                <a:solidFill>
                  <a:srgbClr val="333333"/>
                </a:solidFill>
                <a:latin typeface="Times New Roman" panose="02020603050405020304" pitchFamily="18" charset="0"/>
              </a:rPr>
              <a:t>, </a:t>
            </a:r>
            <a:r>
              <a:rPr lang="ru-RU" dirty="0" err="1" smtClean="0">
                <a:solidFill>
                  <a:srgbClr val="333333"/>
                </a:solidFill>
                <a:latin typeface="Times New Roman" panose="02020603050405020304" pitchFamily="18" charset="0"/>
              </a:rPr>
              <a:t>здобувач</a:t>
            </a:r>
            <a:r>
              <a:rPr lang="ru-RU" dirty="0" smtClean="0">
                <a:solidFill>
                  <a:srgbClr val="333333"/>
                </a:solidFill>
                <a:latin typeface="Times New Roman" panose="02020603050405020304" pitchFamily="18" charset="0"/>
              </a:rPr>
              <a:t> </a:t>
            </a:r>
            <a:r>
              <a:rPr lang="ru-RU" dirty="0" err="1" smtClean="0">
                <a:solidFill>
                  <a:srgbClr val="333333"/>
                </a:solidFill>
                <a:latin typeface="Times New Roman" panose="02020603050405020304" pitchFamily="18" charset="0"/>
              </a:rPr>
              <a:t>освіти</a:t>
            </a:r>
            <a:r>
              <a:rPr lang="ru-RU" dirty="0" smtClean="0">
                <a:solidFill>
                  <a:srgbClr val="333333"/>
                </a:solidFill>
                <a:latin typeface="Times New Roman" panose="02020603050405020304" pitchFamily="18" charset="0"/>
              </a:rPr>
              <a:t> </a:t>
            </a:r>
            <a:r>
              <a:rPr lang="ru-RU" dirty="0" err="1" smtClean="0">
                <a:solidFill>
                  <a:srgbClr val="333333"/>
                </a:solidFill>
                <a:latin typeface="Times New Roman" panose="02020603050405020304" pitchFamily="18" charset="0"/>
              </a:rPr>
              <a:t>стає</a:t>
            </a:r>
            <a:r>
              <a:rPr lang="uk-UA" dirty="0" smtClean="0">
                <a:solidFill>
                  <a:srgbClr val="333333"/>
                </a:solidFill>
                <a:latin typeface="Times New Roman" panose="02020603050405020304" pitchFamily="18" charset="0"/>
              </a:rPr>
              <a:t>:</a:t>
            </a:r>
            <a:r>
              <a:rPr lang="ru-RU" dirty="0">
                <a:solidFill>
                  <a:srgbClr val="333333"/>
                </a:solidFill>
                <a:latin typeface="Times New Roman" panose="02020603050405020304" pitchFamily="18" charset="0"/>
              </a:rPr>
              <a:t> </a:t>
            </a:r>
          </a:p>
          <a:p>
            <a:pPr marL="285743" indent="-285743">
              <a:buFontTx/>
              <a:buChar char="-"/>
            </a:pPr>
            <a:r>
              <a:rPr lang="ru-RU" i="1" dirty="0" err="1">
                <a:solidFill>
                  <a:srgbClr val="333333"/>
                </a:solidFill>
                <a:latin typeface="Times New Roman" panose="02020603050405020304" pitchFamily="18" charset="0"/>
              </a:rPr>
              <a:t>іхтіологом</a:t>
            </a:r>
            <a:r>
              <a:rPr lang="ru-RU" dirty="0">
                <a:solidFill>
                  <a:srgbClr val="333333"/>
                </a:solidFill>
                <a:latin typeface="Times New Roman" panose="02020603050405020304" pitchFamily="18" charset="0"/>
              </a:rPr>
              <a:t> – </a:t>
            </a:r>
            <a:r>
              <a:rPr lang="ru-RU" dirty="0" err="1">
                <a:solidFill>
                  <a:srgbClr val="333333"/>
                </a:solidFill>
                <a:latin typeface="Times New Roman" panose="02020603050405020304" pitchFamily="18" charset="0"/>
              </a:rPr>
              <a:t>вивчає</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будову</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цієї</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групи</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тварин</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їхнього</a:t>
            </a:r>
            <a:r>
              <a:rPr lang="ru-RU" dirty="0">
                <a:solidFill>
                  <a:srgbClr val="333333"/>
                </a:solidFill>
                <a:latin typeface="Times New Roman" panose="02020603050405020304" pitchFamily="18" charset="0"/>
              </a:rPr>
              <a:t> способу </a:t>
            </a:r>
            <a:r>
              <a:rPr lang="ru-RU" dirty="0" err="1">
                <a:solidFill>
                  <a:srgbClr val="333333"/>
                </a:solidFill>
                <a:latin typeface="Times New Roman" panose="02020603050405020304" pitchFamily="18" charset="0"/>
              </a:rPr>
              <a:t>життя</a:t>
            </a:r>
            <a:r>
              <a:rPr lang="ru-RU" dirty="0">
                <a:solidFill>
                  <a:srgbClr val="333333"/>
                </a:solidFill>
                <a:latin typeface="Times New Roman" panose="02020603050405020304" pitchFamily="18" charset="0"/>
              </a:rPr>
              <a:t> </a:t>
            </a:r>
            <a:r>
              <a:rPr lang="ru-RU" dirty="0" err="1" smtClean="0">
                <a:solidFill>
                  <a:srgbClr val="333333"/>
                </a:solidFill>
                <a:latin typeface="Times New Roman" panose="02020603050405020304" pitchFamily="18" charset="0"/>
              </a:rPr>
              <a:t>тощо</a:t>
            </a:r>
            <a:r>
              <a:rPr lang="ru-RU" dirty="0" smtClean="0">
                <a:solidFill>
                  <a:srgbClr val="333333"/>
                </a:solidFill>
                <a:latin typeface="Times New Roman" panose="02020603050405020304" pitchFamily="18" charset="0"/>
              </a:rPr>
              <a:t>;</a:t>
            </a:r>
            <a:r>
              <a:rPr lang="ru-RU" dirty="0">
                <a:solidFill>
                  <a:srgbClr val="333333"/>
                </a:solidFill>
                <a:latin typeface="Times New Roman" panose="02020603050405020304" pitchFamily="18" charset="0"/>
              </a:rPr>
              <a:t> </a:t>
            </a:r>
          </a:p>
          <a:p>
            <a:pPr marL="285743" indent="-285743">
              <a:buFontTx/>
              <a:buChar char="-"/>
            </a:pPr>
            <a:r>
              <a:rPr lang="ru-RU" i="1" dirty="0">
                <a:solidFill>
                  <a:srgbClr val="333333"/>
                </a:solidFill>
                <a:latin typeface="Times New Roman" panose="02020603050405020304" pitchFamily="18" charset="0"/>
              </a:rPr>
              <a:t>географом </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ознайомлюється</a:t>
            </a:r>
            <a:r>
              <a:rPr lang="ru-RU" dirty="0">
                <a:solidFill>
                  <a:srgbClr val="333333"/>
                </a:solidFill>
                <a:latin typeface="Times New Roman" panose="02020603050405020304" pitchFamily="18" charset="0"/>
              </a:rPr>
              <a:t> з </a:t>
            </a:r>
            <a:r>
              <a:rPr lang="ru-RU" dirty="0" err="1">
                <a:solidFill>
                  <a:srgbClr val="333333"/>
                </a:solidFill>
                <a:latin typeface="Times New Roman" panose="02020603050405020304" pitchFamily="18" charset="0"/>
              </a:rPr>
              <a:t>інформацією</a:t>
            </a:r>
            <a:r>
              <a:rPr lang="ru-RU" dirty="0">
                <a:solidFill>
                  <a:srgbClr val="333333"/>
                </a:solidFill>
                <a:latin typeface="Times New Roman" panose="02020603050405020304" pitchFamily="18" charset="0"/>
              </a:rPr>
              <a:t> про </a:t>
            </a:r>
            <a:r>
              <a:rPr lang="ru-RU" dirty="0" err="1">
                <a:solidFill>
                  <a:srgbClr val="333333"/>
                </a:solidFill>
                <a:latin typeface="Times New Roman" panose="02020603050405020304" pitchFamily="18" charset="0"/>
              </a:rPr>
              <a:t>місця</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існування</a:t>
            </a:r>
            <a:r>
              <a:rPr lang="ru-RU" dirty="0">
                <a:solidFill>
                  <a:srgbClr val="333333"/>
                </a:solidFill>
                <a:latin typeface="Times New Roman" panose="02020603050405020304" pitchFamily="18" charset="0"/>
              </a:rPr>
              <a:t> </a:t>
            </a:r>
            <a:r>
              <a:rPr lang="ru-RU" dirty="0" err="1" smtClean="0">
                <a:solidFill>
                  <a:srgbClr val="333333"/>
                </a:solidFill>
                <a:latin typeface="Times New Roman" panose="02020603050405020304" pitchFamily="18" charset="0"/>
              </a:rPr>
              <a:t>риб</a:t>
            </a:r>
            <a:r>
              <a:rPr lang="ru-RU" dirty="0" smtClean="0">
                <a:solidFill>
                  <a:srgbClr val="333333"/>
                </a:solidFill>
                <a:latin typeface="Times New Roman" panose="02020603050405020304" pitchFamily="18" charset="0"/>
              </a:rPr>
              <a:t>;</a:t>
            </a:r>
            <a:r>
              <a:rPr lang="ru-RU" dirty="0">
                <a:solidFill>
                  <a:srgbClr val="333333"/>
                </a:solidFill>
                <a:latin typeface="Times New Roman" panose="02020603050405020304" pitchFamily="18" charset="0"/>
              </a:rPr>
              <a:t> </a:t>
            </a:r>
          </a:p>
          <a:p>
            <a:pPr marL="285743" indent="-285743">
              <a:buFontTx/>
              <a:buChar char="-"/>
            </a:pPr>
            <a:r>
              <a:rPr lang="ru-RU" i="1" dirty="0" err="1">
                <a:solidFill>
                  <a:srgbClr val="333333"/>
                </a:solidFill>
                <a:latin typeface="Times New Roman" panose="02020603050405020304" pitchFamily="18" charset="0"/>
              </a:rPr>
              <a:t>екологом</a:t>
            </a:r>
            <a:r>
              <a:rPr lang="ru-RU" dirty="0">
                <a:solidFill>
                  <a:srgbClr val="333333"/>
                </a:solidFill>
                <a:latin typeface="Times New Roman" panose="02020603050405020304" pitchFamily="18" charset="0"/>
              </a:rPr>
              <a:t> – </a:t>
            </a:r>
            <a:r>
              <a:rPr lang="ru-RU" dirty="0" err="1">
                <a:solidFill>
                  <a:srgbClr val="333333"/>
                </a:solidFill>
                <a:latin typeface="Times New Roman" panose="02020603050405020304" pitchFamily="18" charset="0"/>
              </a:rPr>
              <a:t>аналізує</a:t>
            </a:r>
            <a:r>
              <a:rPr lang="ru-RU" dirty="0">
                <a:solidFill>
                  <a:srgbClr val="333333"/>
                </a:solidFill>
                <a:latin typeface="Times New Roman" panose="02020603050405020304" pitchFamily="18" charset="0"/>
              </a:rPr>
              <a:t> причини </a:t>
            </a:r>
            <a:r>
              <a:rPr lang="ru-RU" dirty="0" err="1">
                <a:solidFill>
                  <a:srgbClr val="333333"/>
                </a:solidFill>
                <a:latin typeface="Times New Roman" panose="02020603050405020304" pitchFamily="18" charset="0"/>
              </a:rPr>
              <a:t>зникнення</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деяких</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видів</a:t>
            </a:r>
            <a:r>
              <a:rPr lang="ru-RU" dirty="0">
                <a:solidFill>
                  <a:srgbClr val="333333"/>
                </a:solidFill>
                <a:latin typeface="Times New Roman" panose="02020603050405020304" pitchFamily="18" charset="0"/>
              </a:rPr>
              <a:t> </a:t>
            </a:r>
            <a:r>
              <a:rPr lang="ru-RU" dirty="0" err="1" smtClean="0">
                <a:solidFill>
                  <a:srgbClr val="333333"/>
                </a:solidFill>
                <a:latin typeface="Times New Roman" panose="02020603050405020304" pitchFamily="18" charset="0"/>
              </a:rPr>
              <a:t>риб</a:t>
            </a:r>
            <a:r>
              <a:rPr lang="ru-RU" dirty="0" smtClean="0">
                <a:solidFill>
                  <a:srgbClr val="333333"/>
                </a:solidFill>
                <a:latin typeface="Times New Roman" panose="02020603050405020304" pitchFamily="18" charset="0"/>
              </a:rPr>
              <a:t>;</a:t>
            </a:r>
            <a:r>
              <a:rPr lang="ru-RU" dirty="0">
                <a:solidFill>
                  <a:srgbClr val="333333"/>
                </a:solidFill>
                <a:latin typeface="Times New Roman" panose="02020603050405020304" pitchFamily="18" charset="0"/>
              </a:rPr>
              <a:t> </a:t>
            </a:r>
          </a:p>
          <a:p>
            <a:pPr marL="285743" indent="-285743">
              <a:buFontTx/>
              <a:buChar char="-"/>
            </a:pPr>
            <a:r>
              <a:rPr lang="ru-RU" i="1" dirty="0" err="1">
                <a:solidFill>
                  <a:srgbClr val="333333"/>
                </a:solidFill>
                <a:latin typeface="Times New Roman" panose="02020603050405020304" pitchFamily="18" charset="0"/>
              </a:rPr>
              <a:t>мовознавцем</a:t>
            </a:r>
            <a:r>
              <a:rPr lang="ru-RU" dirty="0">
                <a:solidFill>
                  <a:srgbClr val="333333"/>
                </a:solidFill>
                <a:latin typeface="Times New Roman" panose="02020603050405020304" pitchFamily="18" charset="0"/>
              </a:rPr>
              <a:t> – </a:t>
            </a:r>
            <a:r>
              <a:rPr lang="ru-RU" dirty="0" err="1">
                <a:solidFill>
                  <a:srgbClr val="333333"/>
                </a:solidFill>
                <a:latin typeface="Times New Roman" panose="02020603050405020304" pitchFamily="18" charset="0"/>
              </a:rPr>
              <a:t>записує</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назви</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риб</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складає</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речення</a:t>
            </a:r>
            <a:r>
              <a:rPr lang="ru-RU" dirty="0">
                <a:solidFill>
                  <a:srgbClr val="333333"/>
                </a:solidFill>
                <a:latin typeface="Times New Roman" panose="02020603050405020304" pitchFamily="18" charset="0"/>
              </a:rPr>
              <a:t>, </a:t>
            </a:r>
            <a:r>
              <a:rPr lang="ru-RU" dirty="0" smtClean="0">
                <a:solidFill>
                  <a:srgbClr val="333333"/>
                </a:solidFill>
                <a:latin typeface="Times New Roman" panose="02020603050405020304" pitchFamily="18" charset="0"/>
              </a:rPr>
              <a:t>тести;</a:t>
            </a:r>
            <a:r>
              <a:rPr lang="ru-RU" dirty="0">
                <a:solidFill>
                  <a:srgbClr val="333333"/>
                </a:solidFill>
                <a:latin typeface="Times New Roman" panose="02020603050405020304" pitchFamily="18" charset="0"/>
              </a:rPr>
              <a:t> </a:t>
            </a:r>
          </a:p>
          <a:p>
            <a:pPr marL="285743" indent="-285743">
              <a:buFontTx/>
              <a:buChar char="-"/>
            </a:pPr>
            <a:r>
              <a:rPr lang="ru-RU" i="1" dirty="0" err="1">
                <a:solidFill>
                  <a:srgbClr val="333333"/>
                </a:solidFill>
                <a:latin typeface="Times New Roman" panose="02020603050405020304" pitchFamily="18" charset="0"/>
              </a:rPr>
              <a:t>літературознавцем</a:t>
            </a:r>
            <a:r>
              <a:rPr lang="ru-RU" i="1" dirty="0">
                <a:solidFill>
                  <a:srgbClr val="333333"/>
                </a:solidFill>
                <a:latin typeface="Times New Roman" panose="02020603050405020304" pitchFamily="18" charset="0"/>
              </a:rPr>
              <a:t> </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читає</a:t>
            </a:r>
            <a:r>
              <a:rPr lang="ru-RU" dirty="0">
                <a:solidFill>
                  <a:srgbClr val="333333"/>
                </a:solidFill>
                <a:latin typeface="Times New Roman" panose="02020603050405020304" pitchFamily="18" charset="0"/>
              </a:rPr>
              <a:t> та </a:t>
            </a:r>
            <a:r>
              <a:rPr lang="ru-RU" dirty="0" err="1">
                <a:solidFill>
                  <a:srgbClr val="333333"/>
                </a:solidFill>
                <a:latin typeface="Times New Roman" panose="02020603050405020304" pitchFamily="18" charset="0"/>
              </a:rPr>
              <a:t>аналізує</a:t>
            </a:r>
            <a:r>
              <a:rPr lang="ru-RU" dirty="0">
                <a:solidFill>
                  <a:srgbClr val="333333"/>
                </a:solidFill>
                <a:latin typeface="Times New Roman" panose="02020603050405020304" pitchFamily="18" charset="0"/>
              </a:rPr>
              <a:t> </a:t>
            </a:r>
            <a:r>
              <a:rPr lang="ru-RU" dirty="0" err="1">
                <a:solidFill>
                  <a:srgbClr val="333333"/>
                </a:solidFill>
                <a:latin typeface="Times New Roman" panose="02020603050405020304" pitchFamily="18" charset="0"/>
              </a:rPr>
              <a:t>літературні</a:t>
            </a:r>
            <a:r>
              <a:rPr lang="ru-RU" dirty="0">
                <a:solidFill>
                  <a:srgbClr val="333333"/>
                </a:solidFill>
                <a:latin typeface="Times New Roman" panose="02020603050405020304" pitchFamily="18" charset="0"/>
              </a:rPr>
              <a:t> твори, де </a:t>
            </a:r>
            <a:r>
              <a:rPr lang="ru-RU" dirty="0" err="1">
                <a:solidFill>
                  <a:srgbClr val="333333"/>
                </a:solidFill>
                <a:latin typeface="Times New Roman" panose="02020603050405020304" pitchFamily="18" charset="0"/>
              </a:rPr>
              <a:t>йдеться</a:t>
            </a:r>
            <a:r>
              <a:rPr lang="ru-RU" dirty="0">
                <a:solidFill>
                  <a:srgbClr val="333333"/>
                </a:solidFill>
                <a:latin typeface="Times New Roman" panose="02020603050405020304" pitchFamily="18" charset="0"/>
              </a:rPr>
              <a:t> про </a:t>
            </a:r>
            <a:r>
              <a:rPr lang="ru-RU" dirty="0" err="1" smtClean="0">
                <a:solidFill>
                  <a:srgbClr val="333333"/>
                </a:solidFill>
                <a:latin typeface="Times New Roman" panose="02020603050405020304" pitchFamily="18" charset="0"/>
              </a:rPr>
              <a:t>риб</a:t>
            </a:r>
            <a:r>
              <a:rPr lang="ru-RU" dirty="0" smtClean="0">
                <a:solidFill>
                  <a:srgbClr val="333333"/>
                </a:solidFill>
                <a:latin typeface="Times New Roman" panose="02020603050405020304" pitchFamily="18" charset="0"/>
              </a:rPr>
              <a:t>;</a:t>
            </a:r>
            <a:r>
              <a:rPr lang="ru-RU" dirty="0">
                <a:solidFill>
                  <a:srgbClr val="333333"/>
                </a:solidFill>
                <a:latin typeface="Times New Roman" panose="02020603050405020304" pitchFamily="18" charset="0"/>
              </a:rPr>
              <a:t> </a:t>
            </a:r>
          </a:p>
          <a:p>
            <a:pPr marL="285743" indent="-285743">
              <a:buFontTx/>
              <a:buChar char="-"/>
            </a:pPr>
            <a:r>
              <a:rPr lang="ru-RU" i="1" dirty="0">
                <a:solidFill>
                  <a:srgbClr val="333333"/>
                </a:solidFill>
                <a:latin typeface="Times New Roman" panose="02020603050405020304" pitchFamily="18" charset="0"/>
              </a:rPr>
              <a:t>художником, </a:t>
            </a:r>
            <a:r>
              <a:rPr lang="ru-RU" i="1" dirty="0" err="1" smtClean="0">
                <a:solidFill>
                  <a:srgbClr val="333333"/>
                </a:solidFill>
                <a:latin typeface="Times New Roman" panose="02020603050405020304" pitchFamily="18" charset="0"/>
              </a:rPr>
              <a:t>акваріумістом</a:t>
            </a:r>
            <a:r>
              <a:rPr lang="ru-RU" dirty="0" smtClean="0">
                <a:solidFill>
                  <a:srgbClr val="333333"/>
                </a:solidFill>
                <a:latin typeface="Times New Roman" panose="02020603050405020304" pitchFamily="18" charset="0"/>
              </a:rPr>
              <a:t>.</a:t>
            </a:r>
            <a:r>
              <a:rPr lang="ru-RU" dirty="0">
                <a:solidFill>
                  <a:srgbClr val="333333"/>
                </a:solidFill>
                <a:latin typeface="Times New Roman" panose="02020603050405020304" pitchFamily="18" charset="0"/>
              </a:rPr>
              <a:t> </a:t>
            </a:r>
            <a:endParaRPr lang="ru-RU" dirty="0"/>
          </a:p>
        </p:txBody>
      </p:sp>
      <p:sp>
        <p:nvSpPr>
          <p:cNvPr id="11" name="Прямоугольник 10"/>
          <p:cNvSpPr/>
          <p:nvPr/>
        </p:nvSpPr>
        <p:spPr>
          <a:xfrm>
            <a:off x="268779" y="1490649"/>
            <a:ext cx="9196497" cy="2585323"/>
          </a:xfrm>
          <a:prstGeom prst="rect">
            <a:avLst/>
          </a:prstGeom>
        </p:spPr>
        <p:txBody>
          <a:bodyPr wrap="square">
            <a:spAutoFit/>
          </a:bodyPr>
          <a:lstStyle/>
          <a:p>
            <a:r>
              <a:rPr lang="ru-RU" dirty="0">
                <a:solidFill>
                  <a:srgbClr val="333333"/>
                </a:solidFill>
                <a:latin typeface="Times New Roman" panose="02020603050405020304" pitchFamily="18" charset="0"/>
                <a:cs typeface="Times New Roman" panose="02020603050405020304" pitchFamily="18" charset="0"/>
              </a:rPr>
              <a:t> ПРИКЛАД:</a:t>
            </a:r>
          </a:p>
          <a:p>
            <a:r>
              <a:rPr lang="ru-RU" dirty="0" err="1" smtClean="0">
                <a:solidFill>
                  <a:srgbClr val="333333"/>
                </a:solidFill>
                <a:latin typeface="Times New Roman" panose="02020603050405020304" pitchFamily="18" charset="0"/>
                <a:cs typeface="Times New Roman" panose="02020603050405020304" pitchFamily="18" charset="0"/>
              </a:rPr>
              <a:t>вивчаючи</a:t>
            </a:r>
            <a:r>
              <a:rPr lang="ru-RU" dirty="0" smtClean="0">
                <a:solidFill>
                  <a:srgbClr val="333333"/>
                </a:solidFill>
                <a:latin typeface="Times New Roman" panose="02020603050405020304" pitchFamily="18" charset="0"/>
                <a:cs typeface="Times New Roman" panose="02020603050405020304" pitchFamily="18" charset="0"/>
              </a:rPr>
              <a:t> </a:t>
            </a:r>
            <a:r>
              <a:rPr lang="ru-RU" dirty="0" err="1" smtClean="0">
                <a:solidFill>
                  <a:srgbClr val="333333"/>
                </a:solidFill>
                <a:latin typeface="Times New Roman" panose="02020603050405020304" pitchFamily="18" charset="0"/>
                <a:cs typeface="Times New Roman" panose="02020603050405020304" pitchFamily="18" charset="0"/>
              </a:rPr>
              <a:t>епоху</a:t>
            </a:r>
            <a:r>
              <a:rPr lang="ru-RU" dirty="0" smtClean="0">
                <a:solidFill>
                  <a:srgbClr val="333333"/>
                </a:solidFill>
                <a:latin typeface="Times New Roman" panose="02020603050405020304" pitchFamily="18" charset="0"/>
                <a:cs typeface="Times New Roman" panose="02020603050405020304" pitchFamily="18" charset="0"/>
              </a:rPr>
              <a:t> «</a:t>
            </a:r>
            <a:r>
              <a:rPr lang="ru-RU" dirty="0" err="1" smtClean="0">
                <a:solidFill>
                  <a:srgbClr val="333333"/>
                </a:solidFill>
                <a:latin typeface="Times New Roman" panose="02020603050405020304" pitchFamily="18" charset="0"/>
                <a:cs typeface="Times New Roman" panose="02020603050405020304" pitchFamily="18" charset="0"/>
              </a:rPr>
              <a:t>Відродження</a:t>
            </a:r>
            <a:r>
              <a:rPr lang="ru-RU" dirty="0" smtClean="0">
                <a:solidFill>
                  <a:srgbClr val="333333"/>
                </a:solidFill>
                <a:latin typeface="Times New Roman" panose="02020603050405020304" pitchFamily="18" charset="0"/>
                <a:cs typeface="Times New Roman" panose="02020603050405020304" pitchFamily="18" charset="0"/>
              </a:rPr>
              <a:t>» (</a:t>
            </a:r>
            <a:r>
              <a:rPr lang="ru-RU" dirty="0" err="1" smtClean="0">
                <a:solidFill>
                  <a:srgbClr val="333333"/>
                </a:solidFill>
                <a:latin typeface="Times New Roman" panose="02020603050405020304" pitchFamily="18" charset="0"/>
                <a:cs typeface="Times New Roman" panose="02020603050405020304" pitchFamily="18" charset="0"/>
              </a:rPr>
              <a:t>Ренесанс</a:t>
            </a:r>
            <a:r>
              <a:rPr lang="ru-RU" dirty="0" smtClean="0">
                <a:solidFill>
                  <a:srgbClr val="333333"/>
                </a:solidFill>
                <a:latin typeface="Times New Roman" panose="02020603050405020304" pitchFamily="18" charset="0"/>
                <a:cs typeface="Times New Roman" panose="02020603050405020304" pitchFamily="18" charset="0"/>
              </a:rPr>
              <a:t>), </a:t>
            </a:r>
            <a:r>
              <a:rPr lang="ru-RU" dirty="0" err="1" smtClean="0">
                <a:solidFill>
                  <a:srgbClr val="333333"/>
                </a:solidFill>
                <a:latin typeface="Times New Roman" panose="02020603050405020304" pitchFamily="18" charset="0"/>
                <a:cs typeface="Times New Roman" panose="02020603050405020304" pitchFamily="18" charset="0"/>
              </a:rPr>
              <a:t>здобувач</a:t>
            </a:r>
            <a:r>
              <a:rPr lang="ru-RU" dirty="0" smtClean="0">
                <a:solidFill>
                  <a:srgbClr val="333333"/>
                </a:solidFill>
                <a:latin typeface="Times New Roman" panose="02020603050405020304" pitchFamily="18" charset="0"/>
                <a:cs typeface="Times New Roman" panose="02020603050405020304" pitchFamily="18" charset="0"/>
              </a:rPr>
              <a:t> </a:t>
            </a:r>
            <a:r>
              <a:rPr lang="ru-RU" dirty="0" err="1" smtClean="0">
                <a:solidFill>
                  <a:srgbClr val="333333"/>
                </a:solidFill>
                <a:latin typeface="Times New Roman" panose="02020603050405020304" pitchFamily="18" charset="0"/>
                <a:cs typeface="Times New Roman" panose="02020603050405020304" pitchFamily="18" charset="0"/>
              </a:rPr>
              <a:t>освіти</a:t>
            </a:r>
            <a:r>
              <a:rPr lang="ru-RU" dirty="0" smtClean="0">
                <a:solidFill>
                  <a:srgbClr val="333333"/>
                </a:solidFill>
                <a:latin typeface="Times New Roman" panose="02020603050405020304" pitchFamily="18" charset="0"/>
                <a:cs typeface="Times New Roman" panose="02020603050405020304" pitchFamily="18" charset="0"/>
              </a:rPr>
              <a:t> </a:t>
            </a:r>
            <a:r>
              <a:rPr lang="ru-RU" dirty="0" err="1" smtClean="0">
                <a:solidFill>
                  <a:srgbClr val="333333"/>
                </a:solidFill>
                <a:latin typeface="Times New Roman" panose="02020603050405020304" pitchFamily="18" charset="0"/>
                <a:cs typeface="Times New Roman" panose="02020603050405020304" pitchFamily="18" charset="0"/>
              </a:rPr>
              <a:t>вивчає</a:t>
            </a:r>
            <a:r>
              <a:rPr lang="ru-RU" dirty="0" smtClean="0">
                <a:solidFill>
                  <a:srgbClr val="333333"/>
                </a:solidFill>
                <a:latin typeface="Times New Roman" panose="02020603050405020304" pitchFamily="18" charset="0"/>
                <a:cs typeface="Times New Roman" panose="02020603050405020304" pitchFamily="18" charset="0"/>
              </a:rPr>
              <a:t>:</a:t>
            </a:r>
            <a:r>
              <a:rPr lang="ru-RU" dirty="0">
                <a:solidFill>
                  <a:srgbClr val="333333"/>
                </a:solidFill>
                <a:latin typeface="Times New Roman" panose="02020603050405020304" pitchFamily="18" charset="0"/>
                <a:cs typeface="Times New Roman" panose="02020603050405020304" pitchFamily="18" charset="0"/>
              </a:rPr>
              <a:t> </a:t>
            </a:r>
          </a:p>
          <a:p>
            <a:pPr marL="285743" indent="-285743">
              <a:buFontTx/>
              <a:buChar char="-"/>
            </a:pPr>
            <a:r>
              <a:rPr lang="ru-RU" i="1" dirty="0" err="1" smtClean="0">
                <a:solidFill>
                  <a:srgbClr val="333333"/>
                </a:solidFill>
                <a:latin typeface="Times New Roman" panose="02020603050405020304" pitchFamily="18" charset="0"/>
                <a:cs typeface="Times New Roman" panose="02020603050405020304" pitchFamily="18" charset="0"/>
              </a:rPr>
              <a:t>географію</a:t>
            </a:r>
            <a:r>
              <a:rPr lang="ru-RU" dirty="0">
                <a:solidFill>
                  <a:srgbClr val="333333"/>
                </a:solidFill>
                <a:latin typeface="Times New Roman" panose="02020603050405020304" pitchFamily="18" charset="0"/>
                <a:cs typeface="Times New Roman" panose="02020603050405020304" pitchFamily="18" charset="0"/>
              </a:rPr>
              <a:t> </a:t>
            </a:r>
            <a:r>
              <a:rPr lang="ru-RU" dirty="0" smtClean="0">
                <a:solidFill>
                  <a:srgbClr val="333333"/>
                </a:solidFill>
                <a:latin typeface="Times New Roman" panose="02020603050405020304" pitchFamily="18" charset="0"/>
                <a:cs typeface="Times New Roman" panose="02020603050405020304" pitchFamily="18" charset="0"/>
              </a:rPr>
              <a:t>–</a:t>
            </a:r>
            <a:r>
              <a:rPr lang="uk-UA" dirty="0" smtClean="0">
                <a:solidFill>
                  <a:srgbClr val="333333"/>
                </a:solidFill>
                <a:latin typeface="Times New Roman" panose="02020603050405020304" pitchFamily="18" charset="0"/>
                <a:cs typeface="Times New Roman" panose="02020603050405020304" pitchFamily="18" charset="0"/>
              </a:rPr>
              <a:t> вивчають </a:t>
            </a:r>
            <a:r>
              <a:rPr lang="ru-RU" dirty="0" smtClean="0">
                <a:latin typeface="Times New Roman" panose="02020603050405020304" pitchFamily="18" charset="0"/>
                <a:cs typeface="Times New Roman" panose="02020603050405020304" pitchFamily="18" charset="0"/>
              </a:rPr>
              <a:t>систему </a:t>
            </a:r>
            <a:r>
              <a:rPr lang="ru-RU" dirty="0" err="1">
                <a:latin typeface="Times New Roman" panose="02020603050405020304" pitchFamily="18" charset="0"/>
                <a:cs typeface="Times New Roman" panose="02020603050405020304" pitchFamily="18" charset="0"/>
              </a:rPr>
              <a:t>знань</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особливості</a:t>
            </a:r>
            <a:r>
              <a:rPr lang="ru-RU" dirty="0">
                <a:latin typeface="Times New Roman" panose="02020603050405020304" pitchFamily="18" charset="0"/>
                <a:cs typeface="Times New Roman" panose="02020603050405020304" pitchFamily="18" charset="0"/>
              </a:rPr>
              <a:t> ЕГП </a:t>
            </a:r>
            <a:r>
              <a:rPr lang="ru-RU" dirty="0" err="1">
                <a:latin typeface="Times New Roman" panose="02020603050405020304" pitchFamily="18" charset="0"/>
                <a:cs typeface="Times New Roman" panose="02020603050405020304" pitchFamily="18" charset="0"/>
              </a:rPr>
              <a:t>Італії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вплив</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розвиток</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господарства</a:t>
            </a:r>
            <a:r>
              <a:rPr lang="en-US"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та</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міста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Італії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галузеву</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структуру </a:t>
            </a:r>
            <a:r>
              <a:rPr lang="ru-RU" dirty="0" err="1" smtClean="0">
                <a:latin typeface="Times New Roman" panose="02020603050405020304" pitchFamily="18" charset="0"/>
                <a:cs typeface="Times New Roman" panose="02020603050405020304" pitchFamily="18" charset="0"/>
              </a:rPr>
              <a:t>країни</a:t>
            </a:r>
            <a:r>
              <a:rPr lang="ru-RU" dirty="0" smtClean="0">
                <a:solidFill>
                  <a:srgbClr val="333333"/>
                </a:solidFill>
                <a:latin typeface="Times New Roman" panose="02020603050405020304" pitchFamily="18" charset="0"/>
                <a:cs typeface="Times New Roman" panose="02020603050405020304" pitchFamily="18" charset="0"/>
              </a:rPr>
              <a:t>;</a:t>
            </a:r>
          </a:p>
          <a:p>
            <a:pPr marL="285743" indent="-285743">
              <a:buFontTx/>
              <a:buChar char="-"/>
            </a:pPr>
            <a:r>
              <a:rPr lang="uk-UA" i="1" dirty="0" smtClean="0">
                <a:latin typeface="Times New Roman" panose="02020603050405020304" pitchFamily="18" charset="0"/>
                <a:cs typeface="Times New Roman" panose="02020603050405020304" pitchFamily="18" charset="0"/>
              </a:rPr>
              <a:t>літературу</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період</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a:t>
            </a:r>
            <a:r>
              <a:rPr lang="ru-RU" dirty="0" err="1" smtClean="0">
                <a:latin typeface="Times New Roman" panose="02020603050405020304" pitchFamily="18" charset="0"/>
                <a:cs typeface="Times New Roman" panose="02020603050405020304" pitchFamily="18" charset="0"/>
              </a:rPr>
              <a:t>історії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світової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літератури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охоплює</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14-16 </a:t>
            </a:r>
            <a:r>
              <a:rPr lang="ru-RU" dirty="0" err="1" smtClean="0">
                <a:latin typeface="Times New Roman" panose="02020603050405020304" pitchFamily="18" charset="0"/>
                <a:cs typeface="Times New Roman" panose="02020603050405020304" pitchFamily="18" charset="0"/>
              </a:rPr>
              <a:t>століття</a:t>
            </a:r>
            <a:r>
              <a:rPr lang="ru-RU" dirty="0" smtClean="0">
                <a:latin typeface="Times New Roman" panose="02020603050405020304" pitchFamily="18" charset="0"/>
                <a:cs typeface="Times New Roman" panose="02020603050405020304" pitchFamily="18" charset="0"/>
              </a:rPr>
              <a:t> в </a:t>
            </a:r>
            <a:r>
              <a:rPr lang="ru-RU" dirty="0" err="1" smtClean="0">
                <a:latin typeface="Times New Roman" panose="02020603050405020304" pitchFamily="18" charset="0"/>
                <a:cs typeface="Times New Roman" panose="02020603050405020304" pitchFamily="18" charset="0"/>
              </a:rPr>
              <a:t>Італії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кінець</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15</a:t>
            </a:r>
            <a:r>
              <a:rPr lang="ru-RU" dirty="0">
                <a:latin typeface="Times New Roman" panose="02020603050405020304" pitchFamily="18" charset="0"/>
                <a:cs typeface="Times New Roman" panose="02020603050405020304" pitchFamily="18" charset="0"/>
              </a:rPr>
              <a:t> — початок 16 </a:t>
            </a:r>
            <a:r>
              <a:rPr lang="ru-RU" dirty="0" err="1">
                <a:latin typeface="Times New Roman" panose="02020603050405020304" pitchFamily="18" charset="0"/>
                <a:cs typeface="Times New Roman" panose="02020603050405020304" pitchFamily="18" charset="0"/>
              </a:rPr>
              <a:t>століття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інших</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країнах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Європи</a:t>
            </a:r>
            <a:r>
              <a:rPr lang="ru-RU" dirty="0" smtClean="0">
                <a:latin typeface="Times New Roman" panose="02020603050405020304" pitchFamily="18" charset="0"/>
                <a:cs typeface="Times New Roman" panose="02020603050405020304" pitchFamily="18" charset="0"/>
              </a:rPr>
              <a:t>.</a:t>
            </a:r>
          </a:p>
          <a:p>
            <a:pPr marL="285743" indent="-285743">
              <a:buFontTx/>
              <a:buChar char="-"/>
            </a:pPr>
            <a:r>
              <a:rPr lang="uk-UA" i="1" dirty="0" smtClean="0">
                <a:solidFill>
                  <a:srgbClr val="333333"/>
                </a:solidFill>
                <a:latin typeface="Times New Roman" panose="02020603050405020304" pitchFamily="18" charset="0"/>
                <a:cs typeface="Times New Roman" panose="02020603050405020304" pitchFamily="18" charset="0"/>
              </a:rPr>
              <a:t>історія - </a:t>
            </a:r>
            <a:r>
              <a:rPr lang="ru-RU" dirty="0" err="1">
                <a:latin typeface="Times New Roman" panose="02020603050405020304" pitchFamily="18" charset="0"/>
                <a:cs typeface="Times New Roman" panose="02020603050405020304" pitchFamily="18" charset="0"/>
              </a:rPr>
              <a:t>період</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історії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культури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Західної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Європи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почався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Італії</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кінці</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XIII</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століття</a:t>
            </a:r>
            <a:r>
              <a:rPr lang="ru-RU" dirty="0" smtClean="0">
                <a:latin typeface="Times New Roman" panose="02020603050405020304" pitchFamily="18" charset="0"/>
                <a:cs typeface="Times New Roman" panose="02020603050405020304" pitchFamily="18" charset="0"/>
              </a:rPr>
              <a:t>.</a:t>
            </a:r>
          </a:p>
          <a:p>
            <a:pPr marL="285743" indent="-285743">
              <a:buFontTx/>
              <a:buChar char="-"/>
            </a:pPr>
            <a:r>
              <a:rPr lang="uk-UA" i="1" dirty="0">
                <a:solidFill>
                  <a:srgbClr val="333333"/>
                </a:solidFill>
                <a:latin typeface="Times New Roman" panose="02020603050405020304" pitchFamily="18" charset="0"/>
                <a:cs typeface="Times New Roman" panose="02020603050405020304" pitchFamily="18" charset="0"/>
              </a:rPr>
              <a:t>мистецтво + образотворче та музичне </a:t>
            </a:r>
            <a:r>
              <a:rPr lang="uk-UA" i="1" dirty="0" err="1" smtClean="0">
                <a:solidFill>
                  <a:srgbClr val="333333"/>
                </a:solidFill>
                <a:latin typeface="Times New Roman" panose="02020603050405020304" pitchFamily="18" charset="0"/>
                <a:cs typeface="Times New Roman" panose="02020603050405020304" pitchFamily="18" charset="0"/>
              </a:rPr>
              <a:t>митецтво</a:t>
            </a:r>
            <a:r>
              <a:rPr lang="uk-UA" i="1" dirty="0" smtClean="0">
                <a:solidFill>
                  <a:srgbClr val="333333"/>
                </a:solidFill>
                <a:latin typeface="Times New Roman" panose="02020603050405020304" pitchFamily="18" charset="0"/>
                <a:cs typeface="Times New Roman" panose="02020603050405020304" pitchFamily="18" charset="0"/>
              </a:rPr>
              <a:t>. </a:t>
            </a:r>
            <a:endParaRPr lang="ru-RU" i="1" dirty="0">
              <a:solidFill>
                <a:srgbClr val="333333"/>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588930" y="2604891"/>
            <a:ext cx="2334292" cy="923330"/>
          </a:xfrm>
          <a:prstGeom prst="rect">
            <a:avLst/>
          </a:prstGeom>
          <a:noFill/>
        </p:spPr>
        <p:txBody>
          <a:bodyPr wrap="none" lIns="91440" tIns="45720" rIns="91440" bIns="45720">
            <a:spAutoFit/>
          </a:bodyPr>
          <a:lstStyle/>
          <a:p>
            <a:pPr algn="ctr"/>
            <a:r>
              <a:rPr lang="ru-RU"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ПОВНА</a:t>
            </a: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Прямоугольник 12"/>
          <p:cNvSpPr/>
          <p:nvPr/>
        </p:nvSpPr>
        <p:spPr>
          <a:xfrm>
            <a:off x="8594234" y="5264599"/>
            <a:ext cx="3328988" cy="923330"/>
          </a:xfrm>
          <a:prstGeom prst="rect">
            <a:avLst/>
          </a:prstGeom>
          <a:noFill/>
        </p:spPr>
        <p:txBody>
          <a:bodyPr wrap="none" lIns="91440" tIns="45720" rIns="91440" bIns="45720">
            <a:spAutoFit/>
          </a:bodyPr>
          <a:lstStyle/>
          <a:p>
            <a:pPr algn="ctr"/>
            <a:r>
              <a:rPr lang="uk-UA"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ЧАСТКОВА</a:t>
            </a: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4" name="Прямоугольник 13"/>
          <p:cNvSpPr/>
          <p:nvPr/>
        </p:nvSpPr>
        <p:spPr>
          <a:xfrm>
            <a:off x="9535229" y="2235559"/>
            <a:ext cx="1794146" cy="369332"/>
          </a:xfrm>
          <a:prstGeom prst="rect">
            <a:avLst/>
          </a:prstGeom>
        </p:spPr>
        <p:txBody>
          <a:bodyPr wrap="none">
            <a:spAutoFit/>
          </a:bodyPr>
          <a:lstStyle/>
          <a:p>
            <a:pPr algn="ctr"/>
            <a:r>
              <a:rPr lang="ru-RU" dirty="0">
                <a:ln w="0"/>
                <a:solidFill>
                  <a:schemeClr val="accent1"/>
                </a:solidFill>
                <a:effectLst>
                  <a:outerShdw blurRad="38100" dist="25400" dir="5400000" algn="ctr" rotWithShape="0">
                    <a:srgbClr val="6E747A">
                      <a:alpha val="43000"/>
                    </a:srgbClr>
                  </a:outerShdw>
                </a:effectLst>
              </a:rPr>
              <a:t>ВИД </a:t>
            </a:r>
            <a:r>
              <a:rPr lang="ru-RU" dirty="0" smtClean="0">
                <a:ln w="0"/>
                <a:solidFill>
                  <a:schemeClr val="accent1"/>
                </a:solidFill>
                <a:effectLst>
                  <a:outerShdw blurRad="38100" dist="25400" dir="5400000" algn="ctr" rotWithShape="0">
                    <a:srgbClr val="6E747A">
                      <a:alpha val="43000"/>
                    </a:srgbClr>
                  </a:outerShdw>
                </a:effectLst>
              </a:rPr>
              <a:t>ІНТЕГРАЦІЇ?</a:t>
            </a:r>
            <a:endParaRPr lang="ru-RU" dirty="0">
              <a:ln w="0"/>
              <a:solidFill>
                <a:schemeClr val="accent1"/>
              </a:solidFill>
              <a:effectLst>
                <a:outerShdw blurRad="38100" dist="25400" dir="5400000" algn="ctr" rotWithShape="0">
                  <a:srgbClr val="6E747A">
                    <a:alpha val="43000"/>
                  </a:srgbClr>
                </a:outerShdw>
              </a:effectLst>
            </a:endParaRPr>
          </a:p>
        </p:txBody>
      </p:sp>
      <p:sp>
        <p:nvSpPr>
          <p:cNvPr id="8" name="Прямоугольник 7"/>
          <p:cNvSpPr/>
          <p:nvPr/>
        </p:nvSpPr>
        <p:spPr>
          <a:xfrm>
            <a:off x="9361655" y="5002058"/>
            <a:ext cx="1794146" cy="369332"/>
          </a:xfrm>
          <a:prstGeom prst="rect">
            <a:avLst/>
          </a:prstGeom>
        </p:spPr>
        <p:txBody>
          <a:bodyPr wrap="none">
            <a:spAutoFit/>
          </a:bodyPr>
          <a:lstStyle/>
          <a:p>
            <a:pPr algn="ctr"/>
            <a:r>
              <a:rPr lang="ru-RU" dirty="0">
                <a:ln w="0"/>
                <a:solidFill>
                  <a:schemeClr val="accent1"/>
                </a:solidFill>
                <a:effectLst>
                  <a:outerShdw blurRad="38100" dist="25400" dir="5400000" algn="ctr" rotWithShape="0">
                    <a:srgbClr val="6E747A">
                      <a:alpha val="43000"/>
                    </a:srgbClr>
                  </a:outerShdw>
                </a:effectLst>
              </a:rPr>
              <a:t>ВИД </a:t>
            </a:r>
            <a:r>
              <a:rPr lang="ru-RU" dirty="0" smtClean="0">
                <a:ln w="0"/>
                <a:solidFill>
                  <a:schemeClr val="accent1"/>
                </a:solidFill>
                <a:effectLst>
                  <a:outerShdw blurRad="38100" dist="25400" dir="5400000" algn="ctr" rotWithShape="0">
                    <a:srgbClr val="6E747A">
                      <a:alpha val="43000"/>
                    </a:srgbClr>
                  </a:outerShdw>
                </a:effectLst>
              </a:rPr>
              <a:t>ІНТЕГРАЦІЇ?</a:t>
            </a:r>
            <a:endParaRPr lang="ru-RU"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590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5" name="Прямоугольник 4"/>
          <p:cNvSpPr/>
          <p:nvPr/>
        </p:nvSpPr>
        <p:spPr>
          <a:xfrm>
            <a:off x="1160426" y="2657086"/>
            <a:ext cx="3777042" cy="1938992"/>
          </a:xfrm>
          <a:prstGeom prst="rect">
            <a:avLst/>
          </a:prstGeom>
        </p:spPr>
        <p:txBody>
          <a:bodyPr wrap="square">
            <a:spAutoFit/>
          </a:bodyPr>
          <a:lstStyle/>
          <a:p>
            <a:r>
              <a:rPr lang="ru-RU" sz="2000" dirty="0" err="1">
                <a:latin typeface="Times New Roman" panose="02020603050405020304" pitchFamily="18" charset="0"/>
                <a:cs typeface="Times New Roman" panose="02020603050405020304" pitchFamily="18" charset="0"/>
              </a:rPr>
              <a:t>найцікавіший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спосіб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проведення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інтегрованих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уроків</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проведення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їх</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основі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інтеграції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навчального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матеріалу</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різних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предметів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об’єднаних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навколо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однієї</a:t>
            </a:r>
            <a:r>
              <a:rPr lang="ru-RU" sz="2000" dirty="0">
                <a:latin typeface="Times New Roman" panose="02020603050405020304" pitchFamily="18" charset="0"/>
                <a:cs typeface="Times New Roman" panose="02020603050405020304" pitchFamily="18" charset="0"/>
              </a:rPr>
              <a:t> теми.</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522" y="0"/>
            <a:ext cx="4914107" cy="6858000"/>
          </a:xfrm>
          <a:prstGeom prst="rect">
            <a:avLst/>
          </a:prstGeom>
        </p:spPr>
      </p:pic>
    </p:spTree>
    <p:extLst>
      <p:ext uri="{BB962C8B-B14F-4D97-AF65-F5344CB8AC3E}">
        <p14:creationId xmlns:p14="http://schemas.microsoft.com/office/powerpoint/2010/main" val="305462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5" name="Прямоугольник 4"/>
          <p:cNvSpPr/>
          <p:nvPr/>
        </p:nvSpPr>
        <p:spPr>
          <a:xfrm>
            <a:off x="337466" y="1523230"/>
            <a:ext cx="4920334" cy="4247317"/>
          </a:xfrm>
          <a:prstGeom prst="rect">
            <a:avLst/>
          </a:prstGeom>
        </p:spPr>
        <p:txBody>
          <a:bodyPr wrap="square">
            <a:spAutoFit/>
          </a:bodyPr>
          <a:lstStyle/>
          <a:p>
            <a:r>
              <a:rPr lang="ru-RU" dirty="0" err="1">
                <a:latin typeface="Times New Roman" panose="02020603050405020304" pitchFamily="18" charset="0"/>
                <a:cs typeface="Times New Roman" panose="02020603050405020304" pitchFamily="18" charset="0"/>
              </a:rPr>
              <a:t>Підготовка</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інтегрованих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уроків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особливості</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вимагає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учителя</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pPr marL="285750" indent="-285750">
              <a:buFontTx/>
              <a:buChar char="-"/>
            </a:pPr>
            <a:r>
              <a:rPr lang="ru-RU" dirty="0" err="1" smtClean="0">
                <a:latin typeface="Times New Roman" panose="02020603050405020304" pitchFamily="18" charset="0"/>
                <a:cs typeface="Times New Roman" panose="02020603050405020304" pitchFamily="18" charset="0"/>
              </a:rPr>
              <a:t>володіння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методикою </a:t>
            </a:r>
            <a:r>
              <a:rPr lang="ru-RU" dirty="0" err="1">
                <a:latin typeface="Times New Roman" panose="02020603050405020304" pitchFamily="18" charset="0"/>
                <a:cs typeface="Times New Roman" panose="02020603050405020304" pitchFamily="18" charset="0"/>
              </a:rPr>
              <a:t>визначення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завдань</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проведення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інтегрованого</a:t>
            </a:r>
            <a:r>
              <a:rPr lang="ru-RU" dirty="0">
                <a:latin typeface="Times New Roman" panose="02020603050405020304" pitchFamily="18" charset="0"/>
                <a:cs typeface="Times New Roman" panose="02020603050405020304" pitchFamily="18" charset="0"/>
              </a:rPr>
              <a:t> уроку</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pPr marL="285750" indent="-285750">
              <a:buFontTx/>
              <a:buChar char="-"/>
            </a:pPr>
            <a:r>
              <a:rPr lang="ru-RU" dirty="0" err="1" smtClean="0">
                <a:latin typeface="Times New Roman" panose="02020603050405020304" pitchFamily="18" charset="0"/>
                <a:cs typeface="Times New Roman" panose="02020603050405020304" pitchFamily="18" charset="0"/>
              </a:rPr>
              <a:t>досконалих</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вимог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предметів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курсів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початкової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школи</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pPr marL="285750" indent="-285750">
              <a:buFontTx/>
              <a:buChar char="-"/>
            </a:pPr>
            <a:r>
              <a:rPr lang="ru-RU" dirty="0" err="1" smtClean="0">
                <a:latin typeface="Times New Roman" panose="02020603050405020304" pitchFamily="18" charset="0"/>
                <a:cs typeface="Times New Roman" panose="02020603050405020304" pitchFamily="18" charset="0"/>
              </a:rPr>
              <a:t>вміння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складати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календарне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планування</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285750" indent="-285750">
              <a:buFontTx/>
              <a:buChar char="-"/>
            </a:pPr>
            <a:r>
              <a:rPr lang="ru-RU" dirty="0" err="1" smtClean="0">
                <a:latin typeface="Times New Roman" panose="02020603050405020304" pitchFamily="18" charset="0"/>
                <a:cs typeface="Times New Roman" panose="02020603050405020304" pitchFamily="18" charset="0"/>
              </a:rPr>
              <a:t>вміння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зіставляти</a:t>
            </a:r>
            <a:r>
              <a:rPr lang="ru-RU" dirty="0">
                <a:latin typeface="Times New Roman" panose="02020603050405020304" pitchFamily="18" charset="0"/>
                <a:cs typeface="Times New Roman" panose="02020603050405020304" pitchFamily="18" charset="0"/>
              </a:rPr>
              <a:t> теми й </a:t>
            </a:r>
            <a:r>
              <a:rPr lang="ru-RU" dirty="0" err="1">
                <a:latin typeface="Times New Roman" panose="02020603050405020304" pitchFamily="18" charset="0"/>
                <a:cs typeface="Times New Roman" panose="02020603050405020304" pitchFamily="18" charset="0"/>
              </a:rPr>
              <a:t>порівнювати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матеріали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предметів</a:t>
            </a:r>
            <a:r>
              <a:rPr lang="ru-RU" dirty="0">
                <a:latin typeface="Times New Roman" panose="02020603050405020304" pitchFamily="18" charset="0"/>
                <a:cs typeface="Times New Roman" panose="02020603050405020304" pitchFamily="18" charset="0"/>
              </a:rPr>
              <a:t> з метою </a:t>
            </a:r>
            <a:r>
              <a:rPr lang="ru-RU" dirty="0" err="1">
                <a:latin typeface="Times New Roman" panose="02020603050405020304" pitchFamily="18" charset="0"/>
                <a:cs typeface="Times New Roman" panose="02020603050405020304" pitchFamily="18" charset="0"/>
              </a:rPr>
              <a:t>виокремлення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близької</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змістом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за метою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522" y="971946"/>
            <a:ext cx="4914107" cy="4914107"/>
          </a:xfrm>
          <a:prstGeom prst="rect">
            <a:avLst/>
          </a:prstGeom>
        </p:spPr>
      </p:pic>
    </p:spTree>
    <p:extLst>
      <p:ext uri="{BB962C8B-B14F-4D97-AF65-F5344CB8AC3E}">
        <p14:creationId xmlns:p14="http://schemas.microsoft.com/office/powerpoint/2010/main" val="154534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5" name="Прямоугольник 4"/>
          <p:cNvSpPr/>
          <p:nvPr/>
        </p:nvSpPr>
        <p:spPr>
          <a:xfrm>
            <a:off x="300890" y="917912"/>
            <a:ext cx="6064632" cy="5786199"/>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Структура </a:t>
            </a:r>
            <a:r>
              <a:rPr lang="ru-RU" sz="2000" dirty="0" err="1">
                <a:latin typeface="Times New Roman" panose="02020603050405020304" pitchFamily="18" charset="0"/>
                <a:cs typeface="Times New Roman" panose="02020603050405020304" pitchFamily="18" charset="0"/>
              </a:rPr>
              <a:t>інтегрованого</a:t>
            </a:r>
            <a:r>
              <a:rPr lang="ru-RU" sz="2000" dirty="0">
                <a:latin typeface="Times New Roman" panose="02020603050405020304" pitchFamily="18" charset="0"/>
                <a:cs typeface="Times New Roman" panose="02020603050405020304" pitchFamily="18" charset="0"/>
              </a:rPr>
              <a:t> уроку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бути такою</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ru-RU" sz="2000" dirty="0" err="1" smtClean="0">
                <a:latin typeface="Times New Roman" panose="02020603050405020304" pitchFamily="18" charset="0"/>
                <a:cs typeface="Times New Roman" panose="02020603050405020304" pitchFamily="18" charset="0"/>
              </a:rPr>
              <a:t>повідомлення</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загальної</a:t>
            </a:r>
            <a:r>
              <a:rPr lang="ru-RU" sz="2000" dirty="0">
                <a:latin typeface="Times New Roman" panose="02020603050405020304" pitchFamily="18" charset="0"/>
                <a:cs typeface="Times New Roman" panose="02020603050405020304" pitchFamily="18" charset="0"/>
              </a:rPr>
              <a:t> теми, </a:t>
            </a:r>
            <a:r>
              <a:rPr lang="ru-RU" sz="2000" dirty="0" err="1">
                <a:latin typeface="Times New Roman" panose="02020603050405020304" pitchFamily="18" charset="0"/>
                <a:cs typeface="Times New Roman" panose="02020603050405020304" pitchFamily="18" charset="0"/>
              </a:rPr>
              <a:t>цілей</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завдань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кожної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освітньої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галузі</a:t>
            </a:r>
            <a:r>
              <a:rPr lang="ru-RU" sz="2000" dirty="0">
                <a:latin typeface="Times New Roman" panose="02020603050405020304" pitchFamily="18" charset="0"/>
                <a:cs typeface="Times New Roman" panose="02020603050405020304" pitchFamily="18" charset="0"/>
              </a:rPr>
              <a:t>, яка входить в </a:t>
            </a:r>
            <a:r>
              <a:rPr lang="ru-RU" sz="2000" dirty="0" err="1">
                <a:latin typeface="Times New Roman" panose="02020603050405020304" pitchFamily="18" charset="0"/>
                <a:cs typeface="Times New Roman" panose="02020603050405020304" pitchFamily="18" charset="0"/>
              </a:rPr>
              <a:t>інтегрований</a:t>
            </a:r>
            <a:r>
              <a:rPr lang="ru-RU" sz="2000" dirty="0">
                <a:latin typeface="Times New Roman" panose="02020603050405020304" pitchFamily="18" charset="0"/>
                <a:cs typeface="Times New Roman" panose="02020603050405020304" pitchFamily="18" charset="0"/>
              </a:rPr>
              <a:t> урок</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ru-RU" sz="2000" dirty="0" err="1" smtClean="0">
                <a:latin typeface="Times New Roman" panose="02020603050405020304" pitchFamily="18" charset="0"/>
                <a:cs typeface="Times New Roman" panose="02020603050405020304" pitchFamily="18" charset="0"/>
              </a:rPr>
              <a:t>мотивація</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навчальної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діяльності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учнів</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ru-RU" sz="2000" dirty="0" err="1" smtClean="0">
                <a:latin typeface="Times New Roman" panose="02020603050405020304" pitchFamily="18" charset="0"/>
                <a:cs typeface="Times New Roman" panose="02020603050405020304" pitchFamily="18" charset="0"/>
              </a:rPr>
              <a:t>актуалізація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та </a:t>
            </a:r>
            <a:r>
              <a:rPr lang="ru-RU" sz="2000" dirty="0" err="1">
                <a:latin typeface="Times New Roman" panose="02020603050405020304" pitchFamily="18" charset="0"/>
                <a:cs typeface="Times New Roman" panose="02020603050405020304" pitchFamily="18" charset="0"/>
              </a:rPr>
              <a:t>корекція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опорних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знань</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ru-RU" sz="2000" dirty="0" err="1" smtClean="0">
                <a:latin typeface="Times New Roman" panose="02020603050405020304" pitchFamily="18" charset="0"/>
                <a:cs typeface="Times New Roman" panose="02020603050405020304" pitchFamily="18" charset="0"/>
              </a:rPr>
              <a:t>повторення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й </a:t>
            </a:r>
            <a:r>
              <a:rPr lang="ru-RU" sz="2000" dirty="0" err="1">
                <a:latin typeface="Times New Roman" panose="02020603050405020304" pitchFamily="18" charset="0"/>
                <a:cs typeface="Times New Roman" panose="02020603050405020304" pitchFamily="18" charset="0"/>
              </a:rPr>
              <a:t>аналіз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основних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фактів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явищ</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ru-RU" sz="2000" dirty="0" err="1" smtClean="0">
                <a:latin typeface="Times New Roman" panose="02020603050405020304" pitchFamily="18" charset="0"/>
                <a:cs typeface="Times New Roman" panose="02020603050405020304" pitchFamily="18" charset="0"/>
              </a:rPr>
              <a:t>формування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критичного </a:t>
            </a:r>
            <a:r>
              <a:rPr lang="ru-RU" sz="2000" dirty="0" err="1">
                <a:latin typeface="Times New Roman" panose="02020603050405020304" pitchFamily="18" charset="0"/>
                <a:cs typeface="Times New Roman" panose="02020603050405020304" pitchFamily="18" charset="0"/>
              </a:rPr>
              <a:t>мислення</a:t>
            </a:r>
            <a:r>
              <a:rPr lang="ru-RU" sz="2000" dirty="0">
                <a:latin typeface="Times New Roman" panose="02020603050405020304" pitchFamily="18" charset="0"/>
                <a:cs typeface="Times New Roman" panose="02020603050405020304" pitchFamily="18" charset="0"/>
              </a:rPr>
              <a:t> шляхом креативного </a:t>
            </a:r>
            <a:r>
              <a:rPr lang="ru-RU" sz="2000" dirty="0" err="1">
                <a:latin typeface="Times New Roman" panose="02020603050405020304" pitchFamily="18" charset="0"/>
                <a:cs typeface="Times New Roman" panose="02020603050405020304" pitchFamily="18" charset="0"/>
              </a:rPr>
              <a:t>перенесення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знань</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навичок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учнів</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нові</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ситуації</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ru-RU" sz="2000" dirty="0" err="1" smtClean="0">
                <a:latin typeface="Times New Roman" panose="02020603050405020304" pitchFamily="18" charset="0"/>
                <a:cs typeface="Times New Roman" panose="02020603050405020304" pitchFamily="18" charset="0"/>
              </a:rPr>
              <a:t>рефлексія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узагальнення</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систематизація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навчальних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досягнень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учнів</a:t>
            </a:r>
            <a:r>
              <a:rPr lang="ru-RU" sz="2000" dirty="0">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522" y="971946"/>
            <a:ext cx="4914107" cy="4914107"/>
          </a:xfrm>
          <a:prstGeom prst="rect">
            <a:avLst/>
          </a:prstGeom>
        </p:spPr>
      </p:pic>
    </p:spTree>
    <p:extLst>
      <p:ext uri="{BB962C8B-B14F-4D97-AF65-F5344CB8AC3E}">
        <p14:creationId xmlns:p14="http://schemas.microsoft.com/office/powerpoint/2010/main" val="43977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5" name="Прямоугольник 4"/>
          <p:cNvSpPr/>
          <p:nvPr/>
        </p:nvSpPr>
        <p:spPr>
          <a:xfrm>
            <a:off x="300890" y="917912"/>
            <a:ext cx="6064632" cy="5262979"/>
          </a:xfrm>
          <a:prstGeom prst="rect">
            <a:avLst/>
          </a:prstGeom>
        </p:spPr>
        <p:txBody>
          <a:bodyPr wrap="square">
            <a:spAutoFit/>
          </a:bodyPr>
          <a:lstStyle/>
          <a:p>
            <a:r>
              <a:rPr lang="ru-RU" sz="1600" i="1" dirty="0" err="1">
                <a:latin typeface="Times New Roman" panose="02020603050405020304" pitchFamily="18" charset="0"/>
                <a:cs typeface="Times New Roman" panose="02020603050405020304" pitchFamily="18" charset="0"/>
              </a:rPr>
              <a:t>Основні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ознаки</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інтегрованих</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уроків</a:t>
            </a:r>
            <a:r>
              <a:rPr lang="ru-RU" sz="1600" i="1" dirty="0" smtClean="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логічний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взаємозв'язок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навчального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матеріалу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кількох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навчальних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предметів</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нетрадиційна</a:t>
            </a:r>
            <a:r>
              <a:rPr lang="ru-RU" sz="1600" dirty="0">
                <a:latin typeface="Times New Roman" panose="02020603050405020304" pitchFamily="18" charset="0"/>
                <a:cs typeface="Times New Roman" panose="02020603050405020304" pitchFamily="18" charset="0"/>
              </a:rPr>
              <a:t> структура,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вирізняється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чіткістю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компактністю</a:t>
            </a:r>
            <a:r>
              <a:rPr lang="ru-RU" sz="1600" dirty="0">
                <a:latin typeface="Times New Roman" panose="02020603050405020304" pitchFamily="18" charset="0"/>
                <a:cs typeface="Times New Roman" panose="02020603050405020304" pitchFamily="18" charset="0"/>
              </a:rPr>
              <a:t> (за блоками,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двом-трьом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різним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навчальним</a:t>
            </a:r>
            <a:r>
              <a:rPr lang="ru-RU" sz="1600" dirty="0">
                <a:latin typeface="Times New Roman" panose="02020603050405020304" pitchFamily="18" charset="0"/>
                <a:cs typeface="Times New Roman" panose="02020603050405020304" pitchFamily="18" charset="0"/>
              </a:rPr>
              <a:t> предметам, </a:t>
            </a:r>
            <a:r>
              <a:rPr lang="ru-RU" sz="1600" dirty="0" err="1">
                <a:latin typeface="Times New Roman" panose="02020603050405020304" pitchFamily="18" charset="0"/>
                <a:cs typeface="Times New Roman" panose="02020603050405020304" pitchFamily="18" charset="0"/>
              </a:rPr>
              <a:t>матеріал</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яких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інтегрується</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також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оригінальністю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мотиваційних</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рефлексивних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аспектів</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інформативна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ємність</a:t>
            </a:r>
            <a:r>
              <a:rPr lang="ru-RU" sz="1600" dirty="0">
                <a:latin typeface="Times New Roman" panose="02020603050405020304" pitchFamily="18" charset="0"/>
                <a:cs typeface="Times New Roman" panose="02020603050405020304" pitchFamily="18" charset="0"/>
              </a:rPr>
              <a:t> уроку;</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підпорядкованість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викладу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навчального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матеріалу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різних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навчальних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предметів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єдиній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меті</a:t>
            </a:r>
            <a:r>
              <a:rPr lang="ru-RU" sz="1600" dirty="0">
                <a:latin typeface="Times New Roman" panose="02020603050405020304" pitchFamily="18" charset="0"/>
                <a:cs typeface="Times New Roman" panose="02020603050405020304" pitchFamily="18" charset="0"/>
              </a:rPr>
              <a:t> уроку (</a:t>
            </a:r>
            <a:r>
              <a:rPr lang="ru-RU" sz="1600" dirty="0" err="1">
                <a:latin typeface="Times New Roman" panose="02020603050405020304" pitchFamily="18" charset="0"/>
                <a:cs typeface="Times New Roman" panose="02020603050405020304" pitchFamily="18" charset="0"/>
              </a:rPr>
              <a:t>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змісту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предметів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добирають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тільки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відомості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необхідні</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її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реалізації</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місця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проведення</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оформлення</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раціональне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поєднання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різних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видів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діяльності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учнів</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різними</a:t>
            </a:r>
            <a:r>
              <a:rPr lang="ru-RU" sz="1600" dirty="0">
                <a:latin typeface="Times New Roman" panose="02020603050405020304" pitchFamily="18" charset="0"/>
                <a:cs typeface="Times New Roman" panose="02020603050405020304" pitchFamily="18" charset="0"/>
              </a:rPr>
              <a:t> способами </a:t>
            </a:r>
            <a:r>
              <a:rPr lang="ru-RU" sz="1600" dirty="0" err="1">
                <a:latin typeface="Times New Roman" panose="02020603050405020304" pitchFamily="18" charset="0"/>
                <a:cs typeface="Times New Roman" panose="02020603050405020304" pitchFamily="18" charset="0"/>
              </a:rPr>
              <a:t>навчальної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взаємодії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колективна</a:t>
            </a:r>
            <a:r>
              <a:rPr lang="ru-RU" sz="1600" dirty="0">
                <a:latin typeface="Times New Roman" panose="02020603050405020304" pitchFamily="18" charset="0"/>
                <a:cs typeface="Times New Roman" panose="02020603050405020304" pitchFamily="18" charset="0"/>
              </a:rPr>
              <a:t>, парна, </a:t>
            </a:r>
            <a:r>
              <a:rPr lang="ru-RU" sz="1600" dirty="0" err="1">
                <a:latin typeface="Times New Roman" panose="02020603050405020304" pitchFamily="18" charset="0"/>
                <a:cs typeface="Times New Roman" panose="02020603050405020304" pitchFamily="18" charset="0"/>
              </a:rPr>
              <a:t>групова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індивідуальна</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урізноманітнення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засобів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навчання</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використанням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відео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аудіо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записів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мультимедійних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презентацій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водночас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використовуються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дозовано</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підвищений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емоційний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вплив</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учнів</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висока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активність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учнів</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чітке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визначення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їхнього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навантаження</a:t>
            </a:r>
            <a:r>
              <a:rPr lang="ru-RU" sz="1600" dirty="0">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522" y="971946"/>
            <a:ext cx="4914107" cy="4914107"/>
          </a:xfrm>
          <a:prstGeom prst="rect">
            <a:avLst/>
          </a:prstGeom>
        </p:spPr>
      </p:pic>
    </p:spTree>
    <p:extLst>
      <p:ext uri="{BB962C8B-B14F-4D97-AF65-F5344CB8AC3E}">
        <p14:creationId xmlns:p14="http://schemas.microsoft.com/office/powerpoint/2010/main" val="233870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5" name="Прямоугольник 4"/>
          <p:cNvSpPr/>
          <p:nvPr/>
        </p:nvSpPr>
        <p:spPr>
          <a:xfrm>
            <a:off x="858674" y="1585424"/>
            <a:ext cx="4481422" cy="3970318"/>
          </a:xfrm>
          <a:prstGeom prst="rect">
            <a:avLst/>
          </a:prstGeom>
        </p:spPr>
        <p:txBody>
          <a:bodyPr wrap="square">
            <a:spAutoFit/>
          </a:bodyPr>
          <a:lstStyle/>
          <a:p>
            <a:r>
              <a:rPr lang="ru-RU" i="1" dirty="0">
                <a:latin typeface="Times New Roman" panose="02020603050405020304" pitchFamily="18" charset="0"/>
                <a:cs typeface="Times New Roman" panose="02020603050405020304" pitchFamily="18" charset="0"/>
              </a:rPr>
              <a:t>За дидактичною метою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виокремлено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чотири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типи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інтегрованих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уроків</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pPr marL="342900" indent="-342900">
              <a:buAutoNum type="arabicPeriod"/>
            </a:pPr>
            <a:r>
              <a:rPr lang="ru-RU" dirty="0" err="1" smtClean="0">
                <a:latin typeface="Times New Roman" panose="02020603050405020304" pitchFamily="18" charset="0"/>
                <a:cs typeface="Times New Roman" panose="02020603050405020304" pitchFamily="18" charset="0"/>
              </a:rPr>
              <a:t>Інтегровані</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уроки </a:t>
            </a:r>
            <a:r>
              <a:rPr lang="ru-RU" dirty="0" err="1">
                <a:latin typeface="Times New Roman" panose="02020603050405020304" pitchFamily="18" charset="0"/>
                <a:cs typeface="Times New Roman" panose="02020603050405020304" pitchFamily="18" charset="0"/>
              </a:rPr>
              <a:t>засвоєння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нових</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знань</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Інтегровані</a:t>
            </a:r>
            <a:r>
              <a:rPr lang="ru-RU" dirty="0">
                <a:latin typeface="Times New Roman" panose="02020603050405020304" pitchFamily="18" charset="0"/>
                <a:cs typeface="Times New Roman" panose="02020603050405020304" pitchFamily="18" charset="0"/>
              </a:rPr>
              <a:t> уроки </a:t>
            </a:r>
            <a:r>
              <a:rPr lang="ru-RU" dirty="0" err="1">
                <a:latin typeface="Times New Roman" panose="02020603050405020304" pitchFamily="18" charset="0"/>
                <a:cs typeface="Times New Roman" panose="02020603050405020304" pitchFamily="18" charset="0"/>
              </a:rPr>
              <a:t>формування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практичних</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умінь</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навичок</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Інтегровані</a:t>
            </a:r>
            <a:r>
              <a:rPr lang="ru-RU" dirty="0">
                <a:latin typeface="Times New Roman" panose="02020603050405020304" pitchFamily="18" charset="0"/>
                <a:cs typeface="Times New Roman" panose="02020603050405020304" pitchFamily="18" charset="0"/>
              </a:rPr>
              <a:t> уроки </a:t>
            </a:r>
            <a:r>
              <a:rPr lang="ru-RU" dirty="0" err="1">
                <a:latin typeface="Times New Roman" panose="02020603050405020304" pitchFamily="18" charset="0"/>
                <a:cs typeface="Times New Roman" panose="02020603050405020304" pitchFamily="18" charset="0"/>
              </a:rPr>
              <a:t>повторення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узагальнення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систематизації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знань</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Інтегровані</a:t>
            </a:r>
            <a:r>
              <a:rPr lang="ru-RU" dirty="0">
                <a:latin typeface="Times New Roman" panose="02020603050405020304" pitchFamily="18" charset="0"/>
                <a:cs typeface="Times New Roman" panose="02020603050405020304" pitchFamily="18" charset="0"/>
              </a:rPr>
              <a:t> уроки </a:t>
            </a:r>
            <a:r>
              <a:rPr lang="ru-RU" dirty="0" err="1">
                <a:latin typeface="Times New Roman" panose="02020603050405020304" pitchFamily="18" charset="0"/>
                <a:cs typeface="Times New Roman" panose="02020603050405020304" pitchFamily="18" charset="0"/>
              </a:rPr>
              <a:t>застосування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знань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практиці</a:t>
            </a:r>
            <a:r>
              <a:rPr lang="ru-RU" dirty="0">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522" y="971946"/>
            <a:ext cx="4914107" cy="4914107"/>
          </a:xfrm>
          <a:prstGeom prst="rect">
            <a:avLst/>
          </a:prstGeom>
        </p:spPr>
      </p:pic>
    </p:spTree>
    <p:extLst>
      <p:ext uri="{BB962C8B-B14F-4D97-AF65-F5344CB8AC3E}">
        <p14:creationId xmlns:p14="http://schemas.microsoft.com/office/powerpoint/2010/main" val="309098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5" name="Прямоугольник 4"/>
          <p:cNvSpPr/>
          <p:nvPr/>
        </p:nvSpPr>
        <p:spPr>
          <a:xfrm>
            <a:off x="858674" y="1585424"/>
            <a:ext cx="4481422" cy="3970318"/>
          </a:xfrm>
          <a:prstGeom prst="rect">
            <a:avLst/>
          </a:prstGeom>
        </p:spPr>
        <p:txBody>
          <a:bodyPr wrap="square">
            <a:spAutoFit/>
          </a:bodyPr>
          <a:lstStyle/>
          <a:p>
            <a:r>
              <a:rPr lang="ru-RU" i="1" dirty="0">
                <a:latin typeface="Times New Roman" panose="02020603050405020304" pitchFamily="18" charset="0"/>
                <a:cs typeface="Times New Roman" panose="02020603050405020304" pitchFamily="18" charset="0"/>
              </a:rPr>
              <a:t>За дидактичною метою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виокремлено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чотири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типи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інтегрованих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уроків</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pPr marL="342900" indent="-342900">
              <a:buAutoNum type="arabicPeriod"/>
            </a:pPr>
            <a:r>
              <a:rPr lang="ru-RU" dirty="0" err="1" smtClean="0">
                <a:latin typeface="Times New Roman" panose="02020603050405020304" pitchFamily="18" charset="0"/>
                <a:cs typeface="Times New Roman" panose="02020603050405020304" pitchFamily="18" charset="0"/>
              </a:rPr>
              <a:t>Інтегровані</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уроки </a:t>
            </a:r>
            <a:r>
              <a:rPr lang="ru-RU" dirty="0" err="1">
                <a:latin typeface="Times New Roman" panose="02020603050405020304" pitchFamily="18" charset="0"/>
                <a:cs typeface="Times New Roman" panose="02020603050405020304" pitchFamily="18" charset="0"/>
              </a:rPr>
              <a:t>засвоєння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нових</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знань</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Інтегровані</a:t>
            </a:r>
            <a:r>
              <a:rPr lang="ru-RU" dirty="0">
                <a:latin typeface="Times New Roman" panose="02020603050405020304" pitchFamily="18" charset="0"/>
                <a:cs typeface="Times New Roman" panose="02020603050405020304" pitchFamily="18" charset="0"/>
              </a:rPr>
              <a:t> уроки </a:t>
            </a:r>
            <a:r>
              <a:rPr lang="ru-RU" dirty="0" err="1">
                <a:latin typeface="Times New Roman" panose="02020603050405020304" pitchFamily="18" charset="0"/>
                <a:cs typeface="Times New Roman" panose="02020603050405020304" pitchFamily="18" charset="0"/>
              </a:rPr>
              <a:t>формування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практичних</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умінь</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навичок</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Інтегровані</a:t>
            </a:r>
            <a:r>
              <a:rPr lang="ru-RU" dirty="0">
                <a:latin typeface="Times New Roman" panose="02020603050405020304" pitchFamily="18" charset="0"/>
                <a:cs typeface="Times New Roman" panose="02020603050405020304" pitchFamily="18" charset="0"/>
              </a:rPr>
              <a:t> уроки </a:t>
            </a:r>
            <a:r>
              <a:rPr lang="ru-RU" dirty="0" err="1">
                <a:latin typeface="Times New Roman" panose="02020603050405020304" pitchFamily="18" charset="0"/>
                <a:cs typeface="Times New Roman" panose="02020603050405020304" pitchFamily="18" charset="0"/>
              </a:rPr>
              <a:t>повторення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узагальнення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систематизації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знань</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Інтегровані</a:t>
            </a:r>
            <a:r>
              <a:rPr lang="ru-RU" dirty="0">
                <a:latin typeface="Times New Roman" panose="02020603050405020304" pitchFamily="18" charset="0"/>
                <a:cs typeface="Times New Roman" panose="02020603050405020304" pitchFamily="18" charset="0"/>
              </a:rPr>
              <a:t> уроки </a:t>
            </a:r>
            <a:r>
              <a:rPr lang="ru-RU" dirty="0" err="1">
                <a:latin typeface="Times New Roman" panose="02020603050405020304" pitchFamily="18" charset="0"/>
                <a:cs typeface="Times New Roman" panose="02020603050405020304" pitchFamily="18" charset="0"/>
              </a:rPr>
              <a:t>застосування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знань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практиці</a:t>
            </a:r>
            <a:r>
              <a:rPr lang="ru-RU" dirty="0">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522" y="971946"/>
            <a:ext cx="4914107" cy="4914107"/>
          </a:xfrm>
          <a:prstGeom prst="rect">
            <a:avLst/>
          </a:prstGeom>
        </p:spPr>
      </p:pic>
    </p:spTree>
    <p:extLst>
      <p:ext uri="{BB962C8B-B14F-4D97-AF65-F5344CB8AC3E}">
        <p14:creationId xmlns:p14="http://schemas.microsoft.com/office/powerpoint/2010/main" val="164799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7800" y="1133856"/>
            <a:ext cx="7077775" cy="5526826"/>
          </a:xfrm>
        </p:spPr>
        <p:txBody>
          <a:bodyPr>
            <a:noAutofit/>
          </a:bodyPr>
          <a:lstStyle/>
          <a:p>
            <a:pPr algn="l"/>
            <a:r>
              <a:rPr lang="ru-RU" sz="2400" dirty="0">
                <a:latin typeface="Times New Roman" panose="02020603050405020304" pitchFamily="18" charset="0"/>
                <a:cs typeface="Times New Roman" panose="02020603050405020304" pitchFamily="18" charset="0"/>
              </a:rPr>
              <a:t>	На уроках </a:t>
            </a:r>
            <a:r>
              <a:rPr lang="ru-RU" sz="2400" dirty="0" err="1">
                <a:latin typeface="Times New Roman" panose="02020603050405020304" pitchFamily="18" charset="0"/>
                <a:cs typeface="Times New Roman" panose="02020603050405020304" pitchFamily="18" charset="0"/>
              </a:rPr>
              <a:t>мистецької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інтеграцію</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міжпредметні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зв'язки</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збагачення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навчального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полягає</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поєднанні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аспектів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мистецької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іншими</a:t>
            </a:r>
            <a:r>
              <a:rPr lang="ru-RU" sz="2400" dirty="0">
                <a:latin typeface="Times New Roman" panose="02020603050405020304" pitchFamily="18" charset="0"/>
                <a:cs typeface="Times New Roman" panose="02020603050405020304" pitchFamily="18" charset="0"/>
              </a:rPr>
              <a:t> предметами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діяльностями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допомагає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зрозуміти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ширший</a:t>
            </a:r>
            <a:r>
              <a:rPr lang="ru-RU" sz="2400" dirty="0">
                <a:latin typeface="Times New Roman" panose="02020603050405020304" pitchFamily="18" charset="0"/>
                <a:cs typeface="Times New Roman" panose="02020603050405020304" pitchFamily="18" charset="0"/>
              </a:rPr>
              <a:t> контекст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суспільство</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Наприклад</a:t>
            </a:r>
            <a:r>
              <a:rPr lang="ru-RU" sz="2400" dirty="0">
                <a:latin typeface="Times New Roman" panose="02020603050405020304" pitchFamily="18" charset="0"/>
                <a:cs typeface="Times New Roman" panose="02020603050405020304" pitchFamily="18" charset="0"/>
              </a:rPr>
              <a:t>, урок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бути </a:t>
            </a:r>
            <a:r>
              <a:rPr lang="ru-RU" sz="2400" dirty="0" err="1">
                <a:latin typeface="Times New Roman" panose="02020603050405020304" pitchFamily="18" charset="0"/>
                <a:cs typeface="Times New Roman" panose="02020603050405020304" pitchFamily="18" charset="0"/>
              </a:rPr>
              <a:t>поєднаним</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історією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літературою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наукою, </a:t>
            </a:r>
            <a:r>
              <a:rPr lang="ru-RU" sz="2400" dirty="0" err="1">
                <a:latin typeface="Times New Roman" panose="02020603050405020304" pitchFamily="18" charset="0"/>
                <a:cs typeface="Times New Roman" panose="02020603050405020304" pitchFamily="18" charset="0"/>
              </a:rPr>
              <a:t>щоб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історичних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літературних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творів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наукових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відкриттів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розвиток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культури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мистецтво</a:t>
            </a:r>
            <a:r>
              <a:rPr lang="ru-RU" sz="2400" dirty="0">
                <a:latin typeface="Times New Roman" panose="02020603050405020304" pitchFamily="18" charset="0"/>
                <a:cs typeface="Times New Roman" panose="02020603050405020304" pitchFamily="18" charset="0"/>
              </a:rPr>
              <a:t> як </a:t>
            </a:r>
            <a:r>
              <a:rPr lang="ru-RU" sz="2400" dirty="0" err="1">
                <a:latin typeface="Times New Roman" panose="02020603050405020304" pitchFamily="18" charset="0"/>
                <a:cs typeface="Times New Roman" panose="02020603050405020304" pitchFamily="18" charset="0"/>
              </a:rPr>
              <a:t>засіб</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вивчення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інших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предметів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наприклад</a:t>
            </a:r>
            <a:r>
              <a:rPr lang="ru-RU" sz="2400" dirty="0">
                <a:latin typeface="Times New Roman" panose="02020603050405020304" pitchFamily="18" charset="0"/>
                <a:cs typeface="Times New Roman" panose="02020603050405020304" pitchFamily="18" charset="0"/>
              </a:rPr>
              <a:t>, математики через </a:t>
            </a:r>
            <a:r>
              <a:rPr lang="ru-RU" sz="2400" dirty="0" err="1">
                <a:latin typeface="Times New Roman" panose="02020603050405020304" pitchFamily="18" charset="0"/>
                <a:cs typeface="Times New Roman" panose="02020603050405020304" pitchFamily="18" charset="0"/>
              </a:rPr>
              <a:t>геометричні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живописі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музики</a:t>
            </a:r>
            <a:r>
              <a:rPr lang="ru-RU" sz="2400" dirty="0">
                <a:latin typeface="Times New Roman" panose="02020603050405020304" pitchFamily="18" charset="0"/>
                <a:cs typeface="Times New Roman" panose="02020603050405020304" pitchFamily="18" charset="0"/>
              </a:rPr>
              <a:t> через ритм та темп.</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748" y="1133857"/>
            <a:ext cx="4076700" cy="4397551"/>
          </a:xfrm>
          <a:prstGeom prst="rect">
            <a:avLst/>
          </a:prstGeom>
        </p:spPr>
      </p:pic>
    </p:spTree>
    <p:extLst>
      <p:ext uri="{BB962C8B-B14F-4D97-AF65-F5344CB8AC3E}">
        <p14:creationId xmlns:p14="http://schemas.microsoft.com/office/powerpoint/2010/main" val="2853605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7959" y="1854519"/>
            <a:ext cx="6177705" cy="1905000"/>
          </a:xfrm>
        </p:spPr>
        <p:txBody>
          <a:bodyPr>
            <a:noAutofit/>
          </a:bodyPr>
          <a:lstStyle/>
          <a:p>
            <a:r>
              <a:rPr lang="uk-UA" sz="3200" dirty="0" smtClean="0">
                <a:latin typeface="Arial Black" panose="020B0A04020102020204" pitchFamily="34" charset="0"/>
              </a:rPr>
              <a:t>Створити власний інтегрований урок з предмету, який викладаєте</a:t>
            </a:r>
            <a:endParaRPr lang="ru-RU" sz="3200" dirty="0">
              <a:latin typeface="Arial Black" panose="020B0A04020102020204" pitchFamily="34"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664" y="0"/>
            <a:ext cx="5736335" cy="6858000"/>
          </a:xfrm>
          <a:prstGeom prst="rect">
            <a:avLst/>
          </a:prstGeom>
        </p:spPr>
      </p:pic>
      <p:sp>
        <p:nvSpPr>
          <p:cNvPr id="7" name="Прямоугольник 6"/>
          <p:cNvSpPr/>
          <p:nvPr/>
        </p:nvSpPr>
        <p:spPr>
          <a:xfrm>
            <a:off x="1394937" y="4208632"/>
            <a:ext cx="3587602" cy="1815882"/>
          </a:xfrm>
          <a:prstGeom prst="rect">
            <a:avLst/>
          </a:prstGeom>
        </p:spPr>
        <p:txBody>
          <a:bodyPr wrap="square">
            <a:spAutoFit/>
          </a:bodyPr>
          <a:lstStyle/>
          <a:p>
            <a:pPr algn="ctr"/>
            <a:r>
              <a:rPr lang="ru-RU" sz="2800" dirty="0" smtClean="0">
                <a:hlinkClick r:id="rId4"/>
              </a:rPr>
              <a:t>Урок </a:t>
            </a:r>
            <a:r>
              <a:rPr lang="ru-RU" sz="2800" dirty="0" err="1" smtClean="0">
                <a:hlinkClick r:id="rId4"/>
              </a:rPr>
              <a:t>завантажити</a:t>
            </a:r>
            <a:r>
              <a:rPr lang="ru-RU" sz="2800" dirty="0" smtClean="0">
                <a:hlinkClick r:id="rId4"/>
              </a:rPr>
              <a:t> у </a:t>
            </a:r>
            <a:r>
              <a:rPr lang="ru-RU" sz="2800" dirty="0" err="1" smtClean="0">
                <a:hlinkClick r:id="rId4"/>
              </a:rPr>
              <a:t>форматі</a:t>
            </a:r>
            <a:r>
              <a:rPr lang="ru-RU" sz="2800" dirty="0" smtClean="0">
                <a:hlinkClick r:id="rId4"/>
              </a:rPr>
              <a:t> </a:t>
            </a:r>
            <a:r>
              <a:rPr lang="en-US" sz="2800" dirty="0" smtClean="0">
                <a:hlinkClick r:id="rId4"/>
              </a:rPr>
              <a:t>PDF </a:t>
            </a:r>
            <a:endParaRPr lang="uk-UA" sz="2800" dirty="0" smtClean="0"/>
          </a:p>
          <a:p>
            <a:pPr algn="ctr"/>
            <a:r>
              <a:rPr lang="uk-UA" sz="2800" dirty="0" smtClean="0"/>
              <a:t>на платформу </a:t>
            </a:r>
            <a:r>
              <a:rPr lang="en-US" sz="2800" dirty="0" smtClean="0"/>
              <a:t>Genial.ly</a:t>
            </a:r>
            <a:endParaRPr lang="uk-UA" sz="2800" dirty="0" smtClean="0"/>
          </a:p>
        </p:txBody>
      </p:sp>
    </p:spTree>
    <p:extLst>
      <p:ext uri="{BB962C8B-B14F-4D97-AF65-F5344CB8AC3E}">
        <p14:creationId xmlns:p14="http://schemas.microsoft.com/office/powerpoint/2010/main" val="736693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5232" y="1517913"/>
            <a:ext cx="11420856" cy="448818"/>
          </a:xfrm>
        </p:spPr>
        <p:txBody>
          <a:bodyPr>
            <a:noAutofit/>
          </a:bodyPr>
          <a:lstStyle/>
          <a:p>
            <a:pPr>
              <a:lnSpc>
                <a:spcPct val="150000"/>
              </a:lnSpc>
            </a:pPr>
            <a:r>
              <a:rPr lang="uk-UA" sz="1600" dirty="0" smtClean="0">
                <a:latin typeface="Times New Roman" panose="02020603050405020304" pitchFamily="18" charset="0"/>
                <a:cs typeface="Times New Roman" panose="02020603050405020304" pitchFamily="18" charset="0"/>
              </a:rPr>
              <a:t>ПРИКЛАД – СХЕМА ДЛЯ СТВОРЕННЯ УРОКУ З ВИКОРИСТАННЯ ІНТЕГРОВАНОГО ПІДХОДУ В МИСТЕЦЬКІЙ ГАЛУЗІ</a:t>
            </a:r>
            <a:endParaRPr lang="ru-RU"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4" name="Прямоугольник 3"/>
          <p:cNvSpPr/>
          <p:nvPr/>
        </p:nvSpPr>
        <p:spPr>
          <a:xfrm>
            <a:off x="345233" y="1889605"/>
            <a:ext cx="3741576" cy="338554"/>
          </a:xfrm>
          <a:prstGeom prst="rect">
            <a:avLst/>
          </a:prstGeom>
        </p:spPr>
        <p:txBody>
          <a:bodyPr wrap="square">
            <a:spAutoFit/>
          </a:bodyPr>
          <a:lstStyle/>
          <a:p>
            <a:pPr algn="ctr"/>
            <a:r>
              <a:rPr lang="ru-RU" sz="1600" dirty="0">
                <a:hlinkClick r:id="rId3"/>
              </a:rPr>
              <a:t>https://</a:t>
            </a:r>
            <a:r>
              <a:rPr lang="ru-RU" sz="1600" dirty="0" smtClean="0">
                <a:hlinkClick r:id="rId3"/>
              </a:rPr>
              <a:t>g.co/gemini/share/1f48033b0d53</a:t>
            </a:r>
            <a:r>
              <a:rPr lang="ru-RU" sz="1600" dirty="0" smtClean="0"/>
              <a:t> </a:t>
            </a:r>
            <a:endParaRPr lang="ru-RU" sz="1600" dirty="0"/>
          </a:p>
        </p:txBody>
      </p:sp>
      <p:sp>
        <p:nvSpPr>
          <p:cNvPr id="6" name="Прямоугольник 5"/>
          <p:cNvSpPr/>
          <p:nvPr/>
        </p:nvSpPr>
        <p:spPr>
          <a:xfrm>
            <a:off x="363894" y="877824"/>
            <a:ext cx="11644604" cy="523220"/>
          </a:xfrm>
          <a:prstGeom prst="rect">
            <a:avLst/>
          </a:prstGeom>
          <a:noFill/>
        </p:spPr>
        <p:txBody>
          <a:bodyPr wrap="square" lIns="91440" tIns="45720" rIns="91440" bIns="45720">
            <a:spAutoFit/>
          </a:bodyPr>
          <a:lstStyle/>
          <a:p>
            <a:r>
              <a:rPr lang="uk-UA"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Посилання на матеріали та приклади для створення інтегрованого уроку:</a:t>
            </a:r>
            <a:endParaRPr lang="ru-RU"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Прямоугольник 6"/>
          <p:cNvSpPr/>
          <p:nvPr/>
        </p:nvSpPr>
        <p:spPr>
          <a:xfrm>
            <a:off x="363894" y="2862381"/>
            <a:ext cx="4755597" cy="307777"/>
          </a:xfrm>
          <a:prstGeom prst="rect">
            <a:avLst/>
          </a:prstGeom>
        </p:spPr>
        <p:txBody>
          <a:bodyPr wrap="none">
            <a:spAutoFit/>
          </a:bodyPr>
          <a:lstStyle/>
          <a:p>
            <a:r>
              <a:rPr lang="ru-RU" sz="1400" dirty="0">
                <a:hlinkClick r:id="rId4"/>
              </a:rPr>
              <a:t>https://</a:t>
            </a:r>
            <a:r>
              <a:rPr lang="ru-RU" sz="1400" dirty="0" smtClean="0">
                <a:hlinkClick r:id="rId4"/>
              </a:rPr>
              <a:t>naurok.com.ua/biblioteka/muzichne-mistectvo/typ-14</a:t>
            </a:r>
            <a:r>
              <a:rPr lang="ru-RU" sz="1400" dirty="0" smtClean="0"/>
              <a:t> </a:t>
            </a:r>
            <a:endParaRPr lang="ru-RU" sz="1400" dirty="0"/>
          </a:p>
        </p:txBody>
      </p:sp>
      <p:sp>
        <p:nvSpPr>
          <p:cNvPr id="8" name="Заголовок 1"/>
          <p:cNvSpPr txBox="1">
            <a:spLocks/>
          </p:cNvSpPr>
          <p:nvPr/>
        </p:nvSpPr>
        <p:spPr>
          <a:xfrm>
            <a:off x="139960" y="2486593"/>
            <a:ext cx="6951306" cy="448818"/>
          </a:xfrm>
          <a:prstGeom prst="rect">
            <a:avLst/>
          </a:prstGeom>
        </p:spPr>
        <p:txBody>
          <a:bodyPr vert="horz" lIns="91440" tIns="45720" rIns="91440" bIns="45720" rtlCol="0" anchor="b">
            <a:noAutofit/>
          </a:bodyPr>
          <a:lstStyle>
            <a:lvl1pPr algn="ctr" defTabSz="914378"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uk-UA" sz="1600" dirty="0" smtClean="0">
                <a:latin typeface="Times New Roman" panose="02020603050405020304" pitchFamily="18" charset="0"/>
                <a:cs typeface="Times New Roman" panose="02020603050405020304" pitchFamily="18" charset="0"/>
              </a:rPr>
              <a:t>ПРИКЛАДИ  ІНТЕГРОВАНИХ УРОКІВ З МУЗИЧНОГО МИСТЕЦТВА</a:t>
            </a:r>
            <a:endParaRPr lang="ru-RU" sz="1600"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139960" y="3492120"/>
            <a:ext cx="7806176" cy="448818"/>
          </a:xfrm>
          <a:prstGeom prst="rect">
            <a:avLst/>
          </a:prstGeom>
        </p:spPr>
        <p:txBody>
          <a:bodyPr vert="horz" lIns="91440" tIns="45720" rIns="91440" bIns="45720" rtlCol="0" anchor="b">
            <a:noAutofit/>
          </a:bodyPr>
          <a:lstStyle>
            <a:lvl1pPr algn="ctr" defTabSz="914378"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uk-UA" sz="1600" dirty="0" smtClean="0">
                <a:latin typeface="Times New Roman" panose="02020603050405020304" pitchFamily="18" charset="0"/>
                <a:cs typeface="Times New Roman" panose="02020603050405020304" pitchFamily="18" charset="0"/>
              </a:rPr>
              <a:t>ПРИКЛАДИ  ІНТЕГРОВАНИХ УРОКІВ З ОБРАЗОТВОРЧОГО МИСТЕЦТВА</a:t>
            </a:r>
            <a:endParaRPr lang="ru-RU" sz="1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390423" y="4083324"/>
            <a:ext cx="11644604" cy="523220"/>
          </a:xfrm>
          <a:prstGeom prst="rect">
            <a:avLst/>
          </a:prstGeom>
        </p:spPr>
        <p:txBody>
          <a:bodyPr wrap="square">
            <a:spAutoFit/>
          </a:bodyPr>
          <a:lstStyle/>
          <a:p>
            <a:r>
              <a:rPr lang="en-US" sz="1400" dirty="0">
                <a:hlinkClick r:id="rId5"/>
              </a:rPr>
              <a:t>https://naurok.com.ua/biblioteka/obrazotvorche-mistectvo/typ-14?q=%</a:t>
            </a:r>
            <a:r>
              <a:rPr lang="en-US" sz="1400" dirty="0" smtClean="0">
                <a:hlinkClick r:id="rId5"/>
              </a:rPr>
              <a:t>D0%86%D0%9D%D0%A2%D0%95%D0%93%D0%A0%D0%9E%D0%92%D0%90%D0%9D%D0%98%D0%99%20%D0%A3%D0%A0%D0%9E%D0%9A</a:t>
            </a:r>
            <a:r>
              <a:rPr lang="uk-UA" sz="1400" dirty="0" smtClean="0"/>
              <a:t> </a:t>
            </a:r>
            <a:endParaRPr lang="ru-RU" sz="1400" dirty="0"/>
          </a:p>
        </p:txBody>
      </p:sp>
      <p:sp>
        <p:nvSpPr>
          <p:cNvPr id="11" name="Прямоугольник 10"/>
          <p:cNvSpPr/>
          <p:nvPr/>
        </p:nvSpPr>
        <p:spPr>
          <a:xfrm>
            <a:off x="390423" y="5300909"/>
            <a:ext cx="11618075" cy="523220"/>
          </a:xfrm>
          <a:prstGeom prst="rect">
            <a:avLst/>
          </a:prstGeom>
        </p:spPr>
        <p:txBody>
          <a:bodyPr wrap="square">
            <a:spAutoFit/>
          </a:bodyPr>
          <a:lstStyle/>
          <a:p>
            <a:r>
              <a:rPr lang="ru-RU" sz="1400" dirty="0">
                <a:hlinkClick r:id="rId6"/>
              </a:rPr>
              <a:t>https://naurok.com.ua/biblioteka/mistectvo/typ-14?q=%</a:t>
            </a:r>
            <a:r>
              <a:rPr lang="ru-RU" sz="1400" dirty="0" smtClean="0">
                <a:hlinkClick r:id="rId6"/>
              </a:rPr>
              <a:t>D0%86%D0%9D%D0%A2%D0%95%D0%93%D0%A0%D0%9E%D0%92%D0%90%D0%9D%D0%98%D0%99%20%D0%A3%D0%A0%D0%9E%D0%9A</a:t>
            </a:r>
            <a:r>
              <a:rPr lang="ru-RU" sz="1400" dirty="0" smtClean="0"/>
              <a:t> </a:t>
            </a:r>
            <a:endParaRPr lang="ru-RU" sz="1400" dirty="0"/>
          </a:p>
        </p:txBody>
      </p:sp>
      <p:sp>
        <p:nvSpPr>
          <p:cNvPr id="12" name="Заголовок 1"/>
          <p:cNvSpPr txBox="1">
            <a:spLocks/>
          </p:cNvSpPr>
          <p:nvPr/>
        </p:nvSpPr>
        <p:spPr>
          <a:xfrm>
            <a:off x="139960" y="4946466"/>
            <a:ext cx="5691673" cy="448818"/>
          </a:xfrm>
          <a:prstGeom prst="rect">
            <a:avLst/>
          </a:prstGeom>
        </p:spPr>
        <p:txBody>
          <a:bodyPr vert="horz" lIns="91440" tIns="45720" rIns="91440" bIns="45720" rtlCol="0" anchor="b">
            <a:noAutofit/>
          </a:bodyPr>
          <a:lstStyle>
            <a:lvl1pPr algn="ctr" defTabSz="914378"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uk-UA" sz="1600" dirty="0" smtClean="0">
                <a:latin typeface="Times New Roman" panose="02020603050405020304" pitchFamily="18" charset="0"/>
                <a:cs typeface="Times New Roman" panose="02020603050405020304" pitchFamily="18" charset="0"/>
              </a:rPr>
              <a:t>ПРИКЛАДИ  ІНТЕГРОВАНИХ УРОКІВ З МИСТЕЦТВА</a:t>
            </a:r>
            <a:endParaRPr lang="ru-RU" sz="1600" dirty="0">
              <a:latin typeface="Times New Roman" panose="02020603050405020304" pitchFamily="18" charset="0"/>
              <a:cs typeface="Times New Roman" panose="02020603050405020304" pitchFamily="18" charset="0"/>
            </a:endParaRPr>
          </a:p>
        </p:txBody>
      </p:sp>
      <p:sp>
        <p:nvSpPr>
          <p:cNvPr id="16" name="Заголовок 1"/>
          <p:cNvSpPr txBox="1">
            <a:spLocks/>
          </p:cNvSpPr>
          <p:nvPr/>
        </p:nvSpPr>
        <p:spPr>
          <a:xfrm>
            <a:off x="-93306" y="6151699"/>
            <a:ext cx="11485983" cy="366795"/>
          </a:xfrm>
          <a:prstGeom prst="rect">
            <a:avLst/>
          </a:prstGeom>
        </p:spPr>
        <p:txBody>
          <a:bodyPr vert="horz" lIns="91440" tIns="45720" rIns="91440" bIns="45720" rtlCol="0" anchor="b">
            <a:noAutofit/>
          </a:bodyPr>
          <a:lstStyle>
            <a:lvl1pPr algn="ctr" defTabSz="914378"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endParaRPr lang="uk-UA" sz="2000" dirty="0">
              <a:latin typeface="Times New Roman" panose="02020603050405020304" pitchFamily="18" charset="0"/>
              <a:cs typeface="Times New Roman" panose="02020603050405020304" pitchFamily="18" charset="0"/>
              <a:hlinkClick r:id="rId7"/>
            </a:endParaRPr>
          </a:p>
          <a:p>
            <a:pPr>
              <a:lnSpc>
                <a:spcPct val="150000"/>
              </a:lnSpc>
            </a:pPr>
            <a:endParaRPr lang="uk-UA" sz="2000" dirty="0">
              <a:latin typeface="Times New Roman" panose="02020603050405020304" pitchFamily="18" charset="0"/>
              <a:cs typeface="Times New Roman" panose="02020603050405020304" pitchFamily="18" charset="0"/>
              <a:hlinkClick r:id="rId7"/>
            </a:endParaRPr>
          </a:p>
          <a:p>
            <a:pPr>
              <a:lnSpc>
                <a:spcPct val="150000"/>
              </a:lnSpc>
            </a:pPr>
            <a:endParaRPr lang="uk-UA" sz="2000" dirty="0">
              <a:latin typeface="Times New Roman" panose="02020603050405020304" pitchFamily="18" charset="0"/>
              <a:cs typeface="Times New Roman" panose="02020603050405020304" pitchFamily="18" charset="0"/>
              <a:hlinkClick r:id="rId7"/>
            </a:endParaRPr>
          </a:p>
          <a:p>
            <a:pPr>
              <a:lnSpc>
                <a:spcPct val="150000"/>
              </a:lnSpc>
            </a:pPr>
            <a:endParaRPr lang="uk-UA" sz="2000" dirty="0">
              <a:latin typeface="Times New Roman" panose="02020603050405020304" pitchFamily="18" charset="0"/>
              <a:cs typeface="Times New Roman" panose="02020603050405020304" pitchFamily="18" charset="0"/>
              <a:hlinkClick r:id="rId7"/>
            </a:endParaRPr>
          </a:p>
          <a:p>
            <a:pPr>
              <a:lnSpc>
                <a:spcPct val="150000"/>
              </a:lnSpc>
            </a:pPr>
            <a:endParaRPr lang="uk-UA" sz="2000" dirty="0">
              <a:latin typeface="Times New Roman" panose="02020603050405020304" pitchFamily="18" charset="0"/>
              <a:cs typeface="Times New Roman" panose="02020603050405020304" pitchFamily="18" charset="0"/>
              <a:hlinkClick r:id="rId7"/>
            </a:endParaRPr>
          </a:p>
          <a:p>
            <a:pPr>
              <a:lnSpc>
                <a:spcPct val="150000"/>
              </a:lnSpc>
            </a:pPr>
            <a:r>
              <a:rPr lang="uk-UA" sz="2000" dirty="0">
                <a:latin typeface="Times New Roman" panose="02020603050405020304" pitchFamily="18" charset="0"/>
                <a:cs typeface="Times New Roman" panose="02020603050405020304" pitchFamily="18" charset="0"/>
                <a:hlinkClick r:id="rId7"/>
              </a:rPr>
              <a:t>«Інтегровані </a:t>
            </a:r>
            <a:r>
              <a:rPr lang="uk-UA" sz="2000" dirty="0" err="1">
                <a:latin typeface="Times New Roman" panose="02020603050405020304" pitchFamily="18" charset="0"/>
                <a:cs typeface="Times New Roman" panose="02020603050405020304" pitchFamily="18" charset="0"/>
                <a:hlinkClick r:id="rId7"/>
              </a:rPr>
              <a:t>уроки</a:t>
            </a:r>
            <a:r>
              <a:rPr lang="uk-UA" sz="2000" dirty="0">
                <a:latin typeface="Times New Roman" panose="02020603050405020304" pitchFamily="18" charset="0"/>
                <a:cs typeface="Times New Roman" panose="02020603050405020304" pitchFamily="18" charset="0"/>
                <a:hlinkClick r:id="rId7"/>
              </a:rPr>
              <a:t> у НУШ: історія та література, історія та іноземна мова, історія та мистецтво»</a:t>
            </a:r>
            <a:endParaRPr lang="ru-RU" sz="2000" dirty="0">
              <a:latin typeface="Times New Roman" panose="02020603050405020304" pitchFamily="18" charset="0"/>
              <a:cs typeface="Times New Roman" panose="02020603050405020304" pitchFamily="18" charset="0"/>
            </a:endParaRPr>
          </a:p>
        </p:txBody>
      </p:sp>
      <p:sp>
        <p:nvSpPr>
          <p:cNvPr id="17" name="Rectangle 4"/>
          <p:cNvSpPr>
            <a:spLocks noChangeArrowheads="1"/>
          </p:cNvSpPr>
          <p:nvPr/>
        </p:nvSpPr>
        <p:spPr bwMode="auto">
          <a:xfrm>
            <a:off x="152400" y="152400"/>
            <a:ext cx="406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0" i="0" u="none" strike="noStrike" cap="none" normalizeH="0" baseline="0" smtClean="0">
                <a:ln>
                  <a:noFill/>
                </a:ln>
                <a:solidFill>
                  <a:srgbClr val="EEEEEE"/>
                </a:solidFill>
                <a:effectLst/>
                <a:latin typeface="YouTube Noto"/>
              </a:rPr>
              <a:t/>
            </a:r>
            <a:br>
              <a:rPr kumimoji="0" lang="ru-RU" altLang="ru-RU" sz="800" b="0" i="0" u="none" strike="noStrike" cap="none" normalizeH="0" baseline="0" smtClean="0">
                <a:ln>
                  <a:noFill/>
                </a:ln>
                <a:solidFill>
                  <a:srgbClr val="EEEEEE"/>
                </a:solidFill>
                <a:effectLst/>
                <a:latin typeface="YouTube Noto"/>
              </a:rPr>
            </a:br>
            <a:endParaRPr kumimoji="0" lang="ru-RU" altLang="ru-RU" sz="800" b="0" i="0" u="none" strike="noStrike" cap="none" normalizeH="0" baseline="0" smtClean="0">
              <a:ln>
                <a:noFill/>
              </a:ln>
              <a:solidFill>
                <a:srgbClr val="EEEEEE"/>
              </a:solidFill>
              <a:effectLst/>
              <a:latin typeface="YouTube N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8" name="Rectangle 5">
            <a:hlinkClick r:id="rId8" tooltip="Далі (SHIFT+n)"/>
          </p:cNvPr>
          <p:cNvSpPr>
            <a:spLocks noChangeArrowheads="1"/>
          </p:cNvSpPr>
          <p:nvPr/>
        </p:nvSpPr>
        <p:spPr bwMode="auto">
          <a:xfrm>
            <a:off x="152400" y="152400"/>
            <a:ext cx="3911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20" name="Rectangle 7"/>
          <p:cNvSpPr>
            <a:spLocks noChangeArrowheads="1"/>
          </p:cNvSpPr>
          <p:nvPr/>
        </p:nvSpPr>
        <p:spPr bwMode="auto">
          <a:xfrm>
            <a:off x="152400" y="152400"/>
            <a:ext cx="406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0" i="0" u="none" strike="noStrike" cap="none" normalizeH="0" baseline="0" smtClean="0">
                <a:ln>
                  <a:noFill/>
                </a:ln>
                <a:solidFill>
                  <a:srgbClr val="EEEEEE"/>
                </a:solidFill>
                <a:effectLst/>
                <a:latin typeface="YouTube Noto"/>
              </a:rPr>
              <a:t/>
            </a:r>
            <a:br>
              <a:rPr kumimoji="0" lang="ru-RU" altLang="ru-RU" sz="800" b="0" i="0" u="none" strike="noStrike" cap="none" normalizeH="0" baseline="0" smtClean="0">
                <a:ln>
                  <a:noFill/>
                </a:ln>
                <a:solidFill>
                  <a:srgbClr val="EEEEEE"/>
                </a:solidFill>
                <a:effectLst/>
                <a:latin typeface="YouTube Noto"/>
              </a:rPr>
            </a:br>
            <a:endParaRPr kumimoji="0" lang="ru-RU" altLang="ru-RU" sz="800" b="0" i="0" u="none" strike="noStrike" cap="none" normalizeH="0" baseline="0" smtClean="0">
              <a:ln>
                <a:noFill/>
              </a:ln>
              <a:solidFill>
                <a:srgbClr val="EEEEEE"/>
              </a:solidFill>
              <a:effectLst/>
              <a:latin typeface="YouTube N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1" name="Rectangle 8">
            <a:hlinkClick r:id="rId8" tooltip="Далі (SHIFT+n)"/>
          </p:cNvPr>
          <p:cNvSpPr>
            <a:spLocks noChangeArrowheads="1"/>
          </p:cNvSpPr>
          <p:nvPr/>
        </p:nvSpPr>
        <p:spPr bwMode="auto">
          <a:xfrm>
            <a:off x="152400" y="152400"/>
            <a:ext cx="3911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23" name="Rectangle 10"/>
          <p:cNvSpPr>
            <a:spLocks noChangeArrowheads="1"/>
          </p:cNvSpPr>
          <p:nvPr/>
        </p:nvSpPr>
        <p:spPr bwMode="auto">
          <a:xfrm>
            <a:off x="152400" y="152400"/>
            <a:ext cx="406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0" i="0" u="none" strike="noStrike" cap="none" normalizeH="0" baseline="0" smtClean="0">
                <a:ln>
                  <a:noFill/>
                </a:ln>
                <a:solidFill>
                  <a:srgbClr val="EEEEEE"/>
                </a:solidFill>
                <a:effectLst/>
                <a:latin typeface="YouTube Noto"/>
              </a:rPr>
              <a:t/>
            </a:r>
            <a:br>
              <a:rPr kumimoji="0" lang="ru-RU" altLang="ru-RU" sz="800" b="0" i="0" u="none" strike="noStrike" cap="none" normalizeH="0" baseline="0" smtClean="0">
                <a:ln>
                  <a:noFill/>
                </a:ln>
                <a:solidFill>
                  <a:srgbClr val="EEEEEE"/>
                </a:solidFill>
                <a:effectLst/>
                <a:latin typeface="YouTube Noto"/>
              </a:rPr>
            </a:br>
            <a:endParaRPr kumimoji="0" lang="ru-RU" altLang="ru-RU" sz="800" b="0" i="0" u="none" strike="noStrike" cap="none" normalizeH="0" baseline="0" smtClean="0">
              <a:ln>
                <a:noFill/>
              </a:ln>
              <a:solidFill>
                <a:srgbClr val="EEEEEE"/>
              </a:solidFill>
              <a:effectLst/>
              <a:latin typeface="YouTube N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4" name="Rectangle 11">
            <a:hlinkClick r:id="rId8" tooltip="Далі (SHIFT+n)"/>
          </p:cNvPr>
          <p:cNvSpPr>
            <a:spLocks noChangeArrowheads="1"/>
          </p:cNvSpPr>
          <p:nvPr/>
        </p:nvSpPr>
        <p:spPr bwMode="auto">
          <a:xfrm>
            <a:off x="152400" y="152400"/>
            <a:ext cx="3911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25" name="Rectangle 12"/>
          <p:cNvSpPr>
            <a:spLocks noChangeArrowheads="1"/>
          </p:cNvSpPr>
          <p:nvPr/>
        </p:nvSpPr>
        <p:spPr bwMode="auto">
          <a:xfrm>
            <a:off x="152400" y="1524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7986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407" y="877824"/>
            <a:ext cx="2563368" cy="377952"/>
          </a:xfrm>
        </p:spPr>
        <p:txBody>
          <a:bodyPr>
            <a:noAutofit/>
          </a:bodyPr>
          <a:lstStyle/>
          <a:p>
            <a:r>
              <a:rPr lang="uk-UA" sz="1600" dirty="0">
                <a:latin typeface="Times New Roman" panose="02020603050405020304" pitchFamily="18" charset="0"/>
                <a:cs typeface="Times New Roman" panose="02020603050405020304" pitchFamily="18" charset="0"/>
              </a:rPr>
              <a:t>Використанні джерела:</a:t>
            </a:r>
            <a:endParaRPr lang="ru-RU" sz="1600"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216407" y="1495806"/>
            <a:ext cx="11137393" cy="5266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dirty="0">
                <a:latin typeface="Times New Roman" panose="02020603050405020304" pitchFamily="18" charset="0"/>
                <a:cs typeface="Times New Roman" panose="02020603050405020304" pitchFamily="18" charset="0"/>
                <a:hlinkClick r:id="rId2"/>
              </a:rPr>
              <a:t>https://www.ippo.if.ua/index.php/82-uncategorised/886-intehralna-tekhnolohiia-navchannia-vid-teorii-do-praktyky</a:t>
            </a:r>
            <a:endParaRPr lang="uk-UA" sz="1200" dirty="0">
              <a:latin typeface="Times New Roman" panose="02020603050405020304" pitchFamily="18" charset="0"/>
              <a:cs typeface="Times New Roman" panose="02020603050405020304" pitchFamily="18" charset="0"/>
            </a:endParaRP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3"/>
              </a:rPr>
              <a:t>https://vseosvita.ua/library/stem-tehnologii-v-pocatkovij-skoli-nus-505998.html</a:t>
            </a:r>
            <a:r>
              <a:rPr lang="uk-UA" sz="1200" dirty="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4"/>
              </a:rPr>
              <a:t>https://naurok.com.ua/prezentaciya-mizhpredmetni-zv-yazki-276170.html</a:t>
            </a:r>
            <a:r>
              <a:rPr lang="uk-UA" sz="1200" dirty="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5"/>
              </a:rPr>
              <a:t>https://studfile.net/preview/9258436/page:15/</a:t>
            </a:r>
            <a:endParaRPr lang="uk-UA" sz="1200" dirty="0">
              <a:latin typeface="Times New Roman" panose="02020603050405020304" pitchFamily="18" charset="0"/>
              <a:cs typeface="Times New Roman" panose="02020603050405020304" pitchFamily="18" charset="0"/>
            </a:endParaRP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6"/>
              </a:rPr>
              <a:t>https://vseosvita.ua/news/intehrovanyi-kurs-mystetstvo-suchasni-instrumenty-dlia-efektyvnoho-vykladennia-materialu-18672.html</a:t>
            </a:r>
            <a:r>
              <a:rPr lang="uk-UA" sz="1200" dirty="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7"/>
              </a:rPr>
              <a:t>https://dorobok.edu.vn.ua/file/get/3100</a:t>
            </a:r>
            <a:r>
              <a:rPr lang="uk-UA" sz="1200" dirty="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8"/>
              </a:rPr>
              <a:t>https://naurok.com.ua/mizhpredmetni-zv-yazki---zaporuka-integraci-ta-rozkrittya-kompetentnisnogo-potencialu-prirodnichih-disciplin-283168.html</a:t>
            </a:r>
            <a:r>
              <a:rPr lang="uk-UA" sz="1200" dirty="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9"/>
              </a:rPr>
              <a:t>https://nus.org.ua/wp-content/uploads/2017/08/Integrovane-navchannja-modul.pdf</a:t>
            </a:r>
            <a:r>
              <a:rPr lang="uk-UA" sz="1200" dirty="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10"/>
              </a:rPr>
              <a:t>https://is.gd/Uj9vRL</a:t>
            </a:r>
            <a:r>
              <a:rPr lang="uk-UA" sz="1200" dirty="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11"/>
              </a:rPr>
              <a:t>https://nus.org.ua/articles/integrovane-navchannya-tematychnyj-i-diyalnisnyj-pidhody-chastyna-1/</a:t>
            </a:r>
            <a:r>
              <a:rPr lang="uk-UA" sz="1200" dirty="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12"/>
              </a:rPr>
              <a:t>https://nus.org.ua/articles/integrovane-navchannya-tematychnyj-i-diyalnisnyj-pidhody-chastyna-2/</a:t>
            </a:r>
            <a:r>
              <a:rPr lang="uk-UA" sz="1200" dirty="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13"/>
              </a:rPr>
              <a:t>https://naurok.com.ua/opis-dosvidu-integrovaniy-urok-130244.html</a:t>
            </a:r>
            <a:r>
              <a:rPr lang="uk-UA" sz="1200" dirty="0">
                <a:latin typeface="Times New Roman" panose="02020603050405020304" pitchFamily="18" charset="0"/>
                <a:cs typeface="Times New Roman" panose="02020603050405020304" pitchFamily="18" charset="0"/>
              </a:rPr>
              <a:t> </a:t>
            </a:r>
            <a:endParaRPr lang="uk-UA" sz="1200" dirty="0" smtClean="0">
              <a:latin typeface="Times New Roman" panose="02020603050405020304" pitchFamily="18" charset="0"/>
              <a:cs typeface="Times New Roman" panose="02020603050405020304" pitchFamily="18" charset="0"/>
            </a:endParaRP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14"/>
              </a:rPr>
              <a:t>http://</a:t>
            </a:r>
            <a:r>
              <a:rPr lang="en-US" sz="1200" dirty="0" smtClean="0">
                <a:latin typeface="Times New Roman" panose="02020603050405020304" pitchFamily="18" charset="0"/>
                <a:cs typeface="Times New Roman" panose="02020603050405020304" pitchFamily="18" charset="0"/>
                <a:hlinkClick r:id="rId14"/>
              </a:rPr>
              <a:t>www.soippo.edu.ua/index.php/4002-integrovanij-kurs-mistetstvo-vikliki-nush</a:t>
            </a:r>
            <a:r>
              <a:rPr lang="uk-UA"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15"/>
              </a:rPr>
              <a:t>https://</a:t>
            </a:r>
            <a:r>
              <a:rPr lang="en-US" sz="1200" dirty="0" smtClean="0">
                <a:latin typeface="Times New Roman" panose="02020603050405020304" pitchFamily="18" charset="0"/>
                <a:cs typeface="Times New Roman" panose="02020603050405020304" pitchFamily="18" charset="0"/>
                <a:hlinkClick r:id="rId15"/>
              </a:rPr>
              <a:t>nuschool.eu/lessons/elementary/organization/6.html</a:t>
            </a:r>
            <a:r>
              <a:rPr lang="en-US" sz="1200" dirty="0" smtClean="0">
                <a:latin typeface="Times New Roman" panose="02020603050405020304" pitchFamily="18" charset="0"/>
                <a:cs typeface="Times New Roman" panose="02020603050405020304" pitchFamily="18" charset="0"/>
              </a:rPr>
              <a:t> </a:t>
            </a:r>
            <a:endParaRPr lang="uk-UA" sz="1200" dirty="0" smtClean="0">
              <a:latin typeface="Times New Roman" panose="02020603050405020304" pitchFamily="18" charset="0"/>
              <a:cs typeface="Times New Roman" panose="02020603050405020304" pitchFamily="18" charset="0"/>
            </a:endParaRP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16"/>
              </a:rPr>
              <a:t>https://</a:t>
            </a:r>
            <a:r>
              <a:rPr lang="en-US" sz="1200" dirty="0" smtClean="0">
                <a:latin typeface="Times New Roman" panose="02020603050405020304" pitchFamily="18" charset="0"/>
                <a:cs typeface="Times New Roman" panose="02020603050405020304" pitchFamily="18" charset="0"/>
                <a:hlinkClick r:id="rId16"/>
              </a:rPr>
              <a:t>naurok.com.ua/post/integrovaniy-pidhid-u-navchanni-scho-potribno-znati-vchitelyu</a:t>
            </a:r>
            <a:r>
              <a:rPr lang="uk-UA" sz="1200" dirty="0" smtClean="0">
                <a:latin typeface="Times New Roman" panose="02020603050405020304" pitchFamily="18" charset="0"/>
                <a:cs typeface="Times New Roman" panose="02020603050405020304" pitchFamily="18" charset="0"/>
              </a:rPr>
              <a:t> </a:t>
            </a:r>
          </a:p>
          <a:p>
            <a:endParaRPr lang="uk-UA"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17"/>
              </a:rPr>
              <a:t>https://</a:t>
            </a:r>
            <a:r>
              <a:rPr lang="en-US" sz="1200" dirty="0" smtClean="0">
                <a:latin typeface="Times New Roman" panose="02020603050405020304" pitchFamily="18" charset="0"/>
                <a:cs typeface="Times New Roman" panose="02020603050405020304" pitchFamily="18" charset="0"/>
                <a:hlinkClick r:id="rId17"/>
              </a:rPr>
              <a:t>www.slideshare.net/slideshow/ss-54602641/54602641</a:t>
            </a:r>
            <a:r>
              <a:rPr lang="uk-UA" sz="1200" dirty="0" smtClean="0">
                <a:latin typeface="Times New Roman" panose="02020603050405020304" pitchFamily="18" charset="0"/>
                <a:cs typeface="Times New Roman" panose="02020603050405020304" pitchFamily="18" charset="0"/>
              </a:rPr>
              <a:t> </a:t>
            </a:r>
            <a:endParaRPr lang="uk-UA" sz="1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18"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Tree>
    <p:extLst>
      <p:ext uri="{BB962C8B-B14F-4D97-AF65-F5344CB8AC3E}">
        <p14:creationId xmlns:p14="http://schemas.microsoft.com/office/powerpoint/2010/main" val="2677865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799" y="1133856"/>
            <a:ext cx="6914147" cy="5064813"/>
          </a:xfrm>
        </p:spPr>
        <p:txBody>
          <a:bodyPr>
            <a:noAutofit/>
          </a:bodyPr>
          <a:lstStyle/>
          <a:p>
            <a:pPr algn="l"/>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Міжпредметні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дозволяють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бачити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різними</a:t>
            </a:r>
            <a:r>
              <a:rPr lang="ru-RU" sz="2400" dirty="0">
                <a:latin typeface="Times New Roman" panose="02020603050405020304" pitchFamily="18" charset="0"/>
                <a:cs typeface="Times New Roman" panose="02020603050405020304" pitchFamily="18" charset="0"/>
              </a:rPr>
              <a:t> предметами та </a:t>
            </a:r>
            <a:r>
              <a:rPr lang="ru-RU" sz="2400" dirty="0" err="1">
                <a:latin typeface="Times New Roman" panose="02020603050405020304" pitchFamily="18" charset="0"/>
                <a:cs typeface="Times New Roman" panose="02020603050405020304" pitchFamily="18" charset="0"/>
              </a:rPr>
              <a:t>реальним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життям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сприяє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глибшому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розумінню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матеріалу</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критичного </a:t>
            </a:r>
            <a:r>
              <a:rPr lang="ru-RU" sz="2400" dirty="0" err="1">
                <a:latin typeface="Times New Roman" panose="02020603050405020304" pitchFamily="18" charset="0"/>
                <a:cs typeface="Times New Roman" panose="02020603050405020304" pitchFamily="18" charset="0"/>
              </a:rPr>
              <a:t>мислення</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Наприклад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вивчення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допомогти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краще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розуміти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історію</a:t>
            </a:r>
            <a:r>
              <a:rPr lang="ru-RU" sz="2400" dirty="0">
                <a:latin typeface="Times New Roman" panose="02020603050405020304" pitchFamily="18" charset="0"/>
                <a:cs typeface="Times New Roman" panose="02020603050405020304" pitchFamily="18" charset="0"/>
              </a:rPr>
              <a:t>, культуру та </a:t>
            </a:r>
            <a:r>
              <a:rPr lang="ru-RU" sz="2400" dirty="0" err="1">
                <a:latin typeface="Times New Roman" panose="02020603050405020304" pitchFamily="18" charset="0"/>
                <a:cs typeface="Times New Roman" panose="02020603050405020304" pitchFamily="18" charset="0"/>
              </a:rPr>
              <a:t>соціальні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аспекти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суспільства</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підхід</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викладання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допомагає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створити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глибоке</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змістовне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навчання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творчість</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аналітичні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здібності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учнів</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сприяє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загальному</a:t>
            </a:r>
            <a:r>
              <a:rPr lang="ru-RU" sz="2400" dirty="0">
                <a:latin typeface="Times New Roman" panose="02020603050405020304" pitchFamily="18" charset="0"/>
                <a:cs typeface="Times New Roman" panose="02020603050405020304" pitchFamily="18" charset="0"/>
              </a:rPr>
              <a:t> культурному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568" y="1133856"/>
            <a:ext cx="4098001" cy="4683430"/>
          </a:xfrm>
          <a:prstGeom prst="rect">
            <a:avLst/>
          </a:prstGeom>
        </p:spPr>
      </p:pic>
    </p:spTree>
    <p:extLst>
      <p:ext uri="{BB962C8B-B14F-4D97-AF65-F5344CB8AC3E}">
        <p14:creationId xmlns:p14="http://schemas.microsoft.com/office/powerpoint/2010/main" val="716502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1940" y="576072"/>
            <a:ext cx="11628120" cy="6080760"/>
          </a:xfrm>
        </p:spPr>
        <p:txBody>
          <a:bodyPr>
            <a:noAutofit/>
          </a:bodyPr>
          <a:lstStyle/>
          <a:p>
            <a:pPr algn="l"/>
            <a:r>
              <a:rPr lang="ru-RU" sz="1700" dirty="0" err="1"/>
              <a:t>Міжпредметні</a:t>
            </a:r>
            <a:r>
              <a:rPr lang="ru-RU" sz="1700" dirty="0"/>
              <a:t> </a:t>
            </a:r>
            <a:r>
              <a:rPr lang="ru-RU" sz="1700" dirty="0" err="1"/>
              <a:t>зв'язки</a:t>
            </a:r>
            <a:r>
              <a:rPr lang="ru-RU" sz="1700" dirty="0"/>
              <a:t> та </a:t>
            </a:r>
            <a:r>
              <a:rPr lang="ru-RU" sz="1700" dirty="0" err="1"/>
              <a:t>інтеграція</a:t>
            </a:r>
            <a:r>
              <a:rPr lang="ru-RU" sz="1700" dirty="0"/>
              <a:t> на уроках </a:t>
            </a:r>
            <a:r>
              <a:rPr lang="ru-RU" sz="1700" dirty="0" err="1"/>
              <a:t>мистецької</a:t>
            </a:r>
            <a:r>
              <a:rPr lang="ru-RU" sz="1700" dirty="0"/>
              <a:t> </a:t>
            </a:r>
            <a:r>
              <a:rPr lang="ru-RU" sz="1700" dirty="0" err="1"/>
              <a:t>освітньої</a:t>
            </a:r>
            <a:r>
              <a:rPr lang="ru-RU" sz="1700" dirty="0"/>
              <a:t> </a:t>
            </a:r>
            <a:r>
              <a:rPr lang="ru-RU" sz="1700" dirty="0" err="1"/>
              <a:t>галузі</a:t>
            </a:r>
            <a:r>
              <a:rPr lang="ru-RU" sz="1700" dirty="0"/>
              <a:t> </a:t>
            </a:r>
            <a:r>
              <a:rPr lang="ru-RU" sz="1700" dirty="0" err="1"/>
              <a:t>мають</a:t>
            </a:r>
            <a:r>
              <a:rPr lang="ru-RU" sz="1700" dirty="0"/>
              <a:t> </a:t>
            </a:r>
            <a:r>
              <a:rPr lang="ru-RU" sz="1700" dirty="0" err="1"/>
              <a:t>величезне</a:t>
            </a:r>
            <a:r>
              <a:rPr lang="ru-RU" sz="1700" dirty="0"/>
              <a:t> </a:t>
            </a:r>
            <a:r>
              <a:rPr lang="ru-RU" sz="1700" dirty="0" err="1"/>
              <a:t>значення</a:t>
            </a:r>
            <a:r>
              <a:rPr lang="ru-RU" sz="1700" dirty="0"/>
              <a:t> для </a:t>
            </a:r>
            <a:r>
              <a:rPr lang="ru-RU" sz="1700" dirty="0" err="1"/>
              <a:t>цілісного</a:t>
            </a:r>
            <a:r>
              <a:rPr lang="ru-RU" sz="1700" dirty="0"/>
              <a:t> і </a:t>
            </a:r>
            <a:r>
              <a:rPr lang="ru-RU" sz="1700" dirty="0" err="1"/>
              <a:t>гармонійного</a:t>
            </a:r>
            <a:r>
              <a:rPr lang="ru-RU" sz="1700" dirty="0"/>
              <a:t> </a:t>
            </a:r>
            <a:r>
              <a:rPr lang="ru-RU" sz="1700" dirty="0" err="1"/>
              <a:t>розвитку</a:t>
            </a:r>
            <a:r>
              <a:rPr lang="ru-RU" sz="1700" dirty="0"/>
              <a:t> </a:t>
            </a:r>
            <a:r>
              <a:rPr lang="ru-RU" sz="1700" dirty="0" err="1"/>
              <a:t>учнів</a:t>
            </a:r>
            <a:r>
              <a:rPr lang="ru-RU" sz="1700" dirty="0"/>
              <a:t>. Ось </a:t>
            </a:r>
            <a:r>
              <a:rPr lang="ru-RU" sz="1700" dirty="0" err="1"/>
              <a:t>деякі</a:t>
            </a:r>
            <a:r>
              <a:rPr lang="ru-RU" sz="1700" dirty="0"/>
              <a:t> </a:t>
            </a:r>
            <a:r>
              <a:rPr lang="ru-RU" sz="1700" dirty="0" err="1"/>
              <a:t>ключові</a:t>
            </a:r>
            <a:r>
              <a:rPr lang="ru-RU" sz="1700" dirty="0"/>
              <a:t> </a:t>
            </a:r>
            <a:r>
              <a:rPr lang="ru-RU" sz="1700" dirty="0" err="1"/>
              <a:t>моменти</a:t>
            </a:r>
            <a:r>
              <a:rPr lang="ru-RU" sz="1700" dirty="0"/>
              <a:t>:</a:t>
            </a:r>
            <a:br>
              <a:rPr lang="ru-RU" sz="1700" dirty="0"/>
            </a:br>
            <a:r>
              <a:rPr lang="ru-RU" sz="1700" dirty="0"/>
              <a:t/>
            </a:r>
            <a:br>
              <a:rPr lang="ru-RU" sz="1700" dirty="0"/>
            </a:br>
            <a:r>
              <a:rPr lang="ru-RU" sz="1700" dirty="0"/>
              <a:t>1. </a:t>
            </a:r>
            <a:r>
              <a:rPr lang="ru-RU" sz="1700" dirty="0" err="1"/>
              <a:t>Мистецтво</a:t>
            </a:r>
            <a:r>
              <a:rPr lang="ru-RU" sz="1700" dirty="0"/>
              <a:t> </a:t>
            </a:r>
            <a:r>
              <a:rPr lang="ru-RU" sz="1700" dirty="0" err="1"/>
              <a:t>тісно</a:t>
            </a:r>
            <a:r>
              <a:rPr lang="ru-RU" sz="1700" dirty="0"/>
              <a:t> </a:t>
            </a:r>
            <a:r>
              <a:rPr lang="ru-RU" sz="1700" dirty="0" err="1"/>
              <a:t>пов'язане</a:t>
            </a:r>
            <a:r>
              <a:rPr lang="ru-RU" sz="1700" dirty="0"/>
              <a:t> з </a:t>
            </a:r>
            <a:r>
              <a:rPr lang="ru-RU" sz="1700" dirty="0" err="1"/>
              <a:t>історією</a:t>
            </a:r>
            <a:r>
              <a:rPr lang="ru-RU" sz="1700" dirty="0"/>
              <a:t>, культурою та </a:t>
            </a:r>
            <a:r>
              <a:rPr lang="ru-RU" sz="1700" dirty="0" err="1"/>
              <a:t>традиціями</a:t>
            </a:r>
            <a:r>
              <a:rPr lang="ru-RU" sz="1700" dirty="0"/>
              <a:t> </a:t>
            </a:r>
            <a:r>
              <a:rPr lang="ru-RU" sz="1700" dirty="0" err="1"/>
              <a:t>народів</a:t>
            </a:r>
            <a:r>
              <a:rPr lang="ru-RU" sz="1700" dirty="0"/>
              <a:t>. </a:t>
            </a:r>
            <a:r>
              <a:rPr lang="ru-RU" sz="1700" dirty="0" err="1"/>
              <a:t>Вивчаючи</a:t>
            </a:r>
            <a:r>
              <a:rPr lang="ru-RU" sz="1700" dirty="0"/>
              <a:t> твори </a:t>
            </a:r>
            <a:r>
              <a:rPr lang="ru-RU" sz="1700" dirty="0" err="1"/>
              <a:t>мистецтва</a:t>
            </a:r>
            <a:r>
              <a:rPr lang="ru-RU" sz="1700" dirty="0"/>
              <a:t>, </a:t>
            </a:r>
            <a:r>
              <a:rPr lang="ru-RU" sz="1700" dirty="0" err="1"/>
              <a:t>учні</a:t>
            </a:r>
            <a:r>
              <a:rPr lang="ru-RU" sz="1700" dirty="0"/>
              <a:t> </a:t>
            </a:r>
            <a:r>
              <a:rPr lang="ru-RU" sz="1700" dirty="0" err="1"/>
              <a:t>можуть</a:t>
            </a:r>
            <a:r>
              <a:rPr lang="ru-RU" sz="1700" dirty="0"/>
              <a:t> </a:t>
            </a:r>
            <a:r>
              <a:rPr lang="ru-RU" sz="1700" dirty="0" err="1"/>
              <a:t>краще</a:t>
            </a:r>
            <a:r>
              <a:rPr lang="ru-RU" sz="1700" dirty="0"/>
              <a:t> </a:t>
            </a:r>
            <a:r>
              <a:rPr lang="ru-RU" sz="1700" dirty="0" err="1"/>
              <a:t>зрозуміти</a:t>
            </a:r>
            <a:r>
              <a:rPr lang="ru-RU" sz="1700" dirty="0"/>
              <a:t> </a:t>
            </a:r>
            <a:r>
              <a:rPr lang="ru-RU" sz="1700" dirty="0" err="1"/>
              <a:t>історичний</a:t>
            </a:r>
            <a:r>
              <a:rPr lang="ru-RU" sz="1700" dirty="0"/>
              <a:t> контекст, погляди та </a:t>
            </a:r>
            <a:r>
              <a:rPr lang="ru-RU" sz="1700" dirty="0" err="1"/>
              <a:t>цінності</a:t>
            </a:r>
            <a:r>
              <a:rPr lang="ru-RU" sz="1700" dirty="0"/>
              <a:t> </a:t>
            </a:r>
            <a:r>
              <a:rPr lang="ru-RU" sz="1700" dirty="0" err="1"/>
              <a:t>певних</a:t>
            </a:r>
            <a:r>
              <a:rPr lang="ru-RU" sz="1700" dirty="0"/>
              <a:t> </a:t>
            </a:r>
            <a:r>
              <a:rPr lang="ru-RU" sz="1700" dirty="0" err="1"/>
              <a:t>епох</a:t>
            </a:r>
            <a:r>
              <a:rPr lang="ru-RU" sz="1700" dirty="0"/>
              <a:t> і </a:t>
            </a:r>
            <a:r>
              <a:rPr lang="ru-RU" sz="1700" dirty="0" err="1"/>
              <a:t>цивілізацій</a:t>
            </a:r>
            <a:r>
              <a:rPr lang="ru-RU" sz="1700" dirty="0"/>
              <a:t>. </a:t>
            </a:r>
            <a:r>
              <a:rPr lang="ru-RU" sz="1700" dirty="0" err="1"/>
              <a:t>Це</a:t>
            </a:r>
            <a:r>
              <a:rPr lang="ru-RU" sz="1700" dirty="0"/>
              <a:t> </a:t>
            </a:r>
            <a:r>
              <a:rPr lang="ru-RU" sz="1700" dirty="0" err="1"/>
              <a:t>сприяє</a:t>
            </a:r>
            <a:r>
              <a:rPr lang="ru-RU" sz="1700" dirty="0"/>
              <a:t> </a:t>
            </a:r>
            <a:r>
              <a:rPr lang="ru-RU" sz="1700" dirty="0" err="1"/>
              <a:t>міжпредметним</a:t>
            </a:r>
            <a:r>
              <a:rPr lang="ru-RU" sz="1700" dirty="0"/>
              <a:t> </a:t>
            </a:r>
            <a:r>
              <a:rPr lang="ru-RU" sz="1700" dirty="0" err="1"/>
              <a:t>зв'язкам</a:t>
            </a:r>
            <a:r>
              <a:rPr lang="ru-RU" sz="1700" dirty="0"/>
              <a:t> з </a:t>
            </a:r>
            <a:r>
              <a:rPr lang="ru-RU" sz="1700" dirty="0" err="1"/>
              <a:t>історією</a:t>
            </a:r>
            <a:r>
              <a:rPr lang="ru-RU" sz="1700" dirty="0"/>
              <a:t>, </a:t>
            </a:r>
            <a:r>
              <a:rPr lang="ru-RU" sz="1700" dirty="0" err="1"/>
              <a:t>літературою</a:t>
            </a:r>
            <a:r>
              <a:rPr lang="ru-RU" sz="1700" dirty="0"/>
              <a:t> та </a:t>
            </a:r>
            <a:r>
              <a:rPr lang="ru-RU" sz="1700" dirty="0" err="1"/>
              <a:t>іншими</a:t>
            </a:r>
            <a:r>
              <a:rPr lang="ru-RU" sz="1700" dirty="0"/>
              <a:t> </a:t>
            </a:r>
            <a:r>
              <a:rPr lang="ru-RU" sz="1700" dirty="0" err="1"/>
              <a:t>гуманітарними</a:t>
            </a:r>
            <a:r>
              <a:rPr lang="ru-RU" sz="1700" dirty="0"/>
              <a:t> науками.</a:t>
            </a:r>
            <a:br>
              <a:rPr lang="ru-RU" sz="1700" dirty="0"/>
            </a:br>
            <a:r>
              <a:rPr lang="ru-RU" sz="1700" dirty="0"/>
              <a:t/>
            </a:r>
            <a:br>
              <a:rPr lang="ru-RU" sz="1700" dirty="0"/>
            </a:br>
            <a:r>
              <a:rPr lang="ru-RU" sz="1700" dirty="0"/>
              <a:t>2. </a:t>
            </a:r>
            <a:r>
              <a:rPr lang="ru-RU" sz="1700" dirty="0" err="1"/>
              <a:t>Мистецтво</a:t>
            </a:r>
            <a:r>
              <a:rPr lang="ru-RU" sz="1700" dirty="0"/>
              <a:t> часто </a:t>
            </a:r>
            <a:r>
              <a:rPr lang="ru-RU" sz="1700" dirty="0" err="1"/>
              <a:t>базується</a:t>
            </a:r>
            <a:r>
              <a:rPr lang="ru-RU" sz="1700" dirty="0"/>
              <a:t> на </a:t>
            </a:r>
            <a:r>
              <a:rPr lang="ru-RU" sz="1700" dirty="0" err="1"/>
              <a:t>математичних</a:t>
            </a:r>
            <a:r>
              <a:rPr lang="ru-RU" sz="1700" dirty="0"/>
              <a:t> принципах і законах. </a:t>
            </a:r>
            <a:r>
              <a:rPr lang="ru-RU" sz="1700" dirty="0" err="1"/>
              <a:t>Наприклад</a:t>
            </a:r>
            <a:r>
              <a:rPr lang="ru-RU" sz="1700" dirty="0"/>
              <a:t>, </a:t>
            </a:r>
            <a:r>
              <a:rPr lang="ru-RU" sz="1700" dirty="0" err="1"/>
              <a:t>музика</a:t>
            </a:r>
            <a:r>
              <a:rPr lang="ru-RU" sz="1700" dirty="0"/>
              <a:t> </a:t>
            </a:r>
            <a:r>
              <a:rPr lang="ru-RU" sz="1700" dirty="0" err="1"/>
              <a:t>використовує</a:t>
            </a:r>
            <a:r>
              <a:rPr lang="ru-RU" sz="1700" dirty="0"/>
              <a:t> </a:t>
            </a:r>
            <a:r>
              <a:rPr lang="ru-RU" sz="1700" dirty="0" err="1"/>
              <a:t>математичні</a:t>
            </a:r>
            <a:r>
              <a:rPr lang="ru-RU" sz="1700" dirty="0"/>
              <a:t> </a:t>
            </a:r>
            <a:r>
              <a:rPr lang="ru-RU" sz="1700" dirty="0" err="1"/>
              <a:t>відношення</a:t>
            </a:r>
            <a:r>
              <a:rPr lang="ru-RU" sz="1700" dirty="0"/>
              <a:t> для </a:t>
            </a:r>
            <a:r>
              <a:rPr lang="ru-RU" sz="1700" dirty="0" err="1"/>
              <a:t>створення</a:t>
            </a:r>
            <a:r>
              <a:rPr lang="ru-RU" sz="1700" dirty="0"/>
              <a:t> </a:t>
            </a:r>
            <a:r>
              <a:rPr lang="ru-RU" sz="1700" dirty="0" err="1"/>
              <a:t>гармонії</a:t>
            </a:r>
            <a:r>
              <a:rPr lang="ru-RU" sz="1700" dirty="0"/>
              <a:t>, а в </a:t>
            </a:r>
            <a:r>
              <a:rPr lang="ru-RU" sz="1700" dirty="0" err="1"/>
              <a:t>образотворчому</a:t>
            </a:r>
            <a:r>
              <a:rPr lang="ru-RU" sz="1700" dirty="0"/>
              <a:t> </a:t>
            </a:r>
            <a:r>
              <a:rPr lang="ru-RU" sz="1700" dirty="0" err="1"/>
              <a:t>мистецтві</a:t>
            </a:r>
            <a:r>
              <a:rPr lang="ru-RU" sz="1700" dirty="0"/>
              <a:t> </a:t>
            </a:r>
            <a:r>
              <a:rPr lang="ru-RU" sz="1700" dirty="0" err="1"/>
              <a:t>застосовуються</a:t>
            </a:r>
            <a:r>
              <a:rPr lang="ru-RU" sz="1700" dirty="0"/>
              <a:t> </a:t>
            </a:r>
            <a:r>
              <a:rPr lang="ru-RU" sz="1700" dirty="0" err="1"/>
              <a:t>принципи</a:t>
            </a:r>
            <a:r>
              <a:rPr lang="ru-RU" sz="1700" dirty="0"/>
              <a:t> </a:t>
            </a:r>
            <a:r>
              <a:rPr lang="ru-RU" sz="1700" dirty="0" err="1"/>
              <a:t>симетрії</a:t>
            </a:r>
            <a:r>
              <a:rPr lang="ru-RU" sz="1700" dirty="0"/>
              <a:t>, </a:t>
            </a:r>
            <a:r>
              <a:rPr lang="ru-RU" sz="1700" dirty="0" err="1"/>
              <a:t>пропорцій</a:t>
            </a:r>
            <a:r>
              <a:rPr lang="ru-RU" sz="1700" dirty="0"/>
              <a:t> та </a:t>
            </a:r>
            <a:r>
              <a:rPr lang="ru-RU" sz="1700" dirty="0" err="1"/>
              <a:t>геометричних</a:t>
            </a:r>
            <a:r>
              <a:rPr lang="ru-RU" sz="1700" dirty="0"/>
              <a:t> форм. </a:t>
            </a:r>
            <a:r>
              <a:rPr lang="ru-RU" sz="1700" dirty="0" err="1"/>
              <a:t>Це</a:t>
            </a:r>
            <a:r>
              <a:rPr lang="ru-RU" sz="1700" dirty="0"/>
              <a:t> </a:t>
            </a:r>
            <a:r>
              <a:rPr lang="ru-RU" sz="1700" dirty="0" err="1"/>
              <a:t>дозволяє</a:t>
            </a:r>
            <a:r>
              <a:rPr lang="ru-RU" sz="1700" dirty="0"/>
              <a:t> </a:t>
            </a:r>
            <a:r>
              <a:rPr lang="ru-RU" sz="1700" dirty="0" err="1"/>
              <a:t>встановлювати</a:t>
            </a:r>
            <a:r>
              <a:rPr lang="ru-RU" sz="1700" dirty="0"/>
              <a:t> </a:t>
            </a:r>
            <a:r>
              <a:rPr lang="ru-RU" sz="1700" dirty="0" err="1"/>
              <a:t>міжпредметні</a:t>
            </a:r>
            <a:r>
              <a:rPr lang="ru-RU" sz="1700" dirty="0"/>
              <a:t> </a:t>
            </a:r>
            <a:r>
              <a:rPr lang="ru-RU" sz="1700" dirty="0" err="1"/>
              <a:t>зв'язки</a:t>
            </a:r>
            <a:r>
              <a:rPr lang="ru-RU" sz="1700" dirty="0"/>
              <a:t> з математикою.</a:t>
            </a:r>
            <a:br>
              <a:rPr lang="ru-RU" sz="1700" dirty="0"/>
            </a:br>
            <a:r>
              <a:rPr lang="ru-RU" sz="1700" dirty="0"/>
              <a:t/>
            </a:r>
            <a:br>
              <a:rPr lang="ru-RU" sz="1700" dirty="0"/>
            </a:br>
            <a:r>
              <a:rPr lang="ru-RU" sz="1700" dirty="0"/>
              <a:t>3. </a:t>
            </a:r>
            <a:r>
              <a:rPr lang="ru-RU" sz="1700" dirty="0" err="1"/>
              <a:t>Природничі</a:t>
            </a:r>
            <a:r>
              <a:rPr lang="ru-RU" sz="1700" dirty="0"/>
              <a:t> науки, </a:t>
            </a:r>
            <a:r>
              <a:rPr lang="ru-RU" sz="1700" dirty="0" err="1"/>
              <a:t>такі</a:t>
            </a:r>
            <a:r>
              <a:rPr lang="ru-RU" sz="1700" dirty="0"/>
              <a:t> як </a:t>
            </a:r>
            <a:r>
              <a:rPr lang="ru-RU" sz="1700" dirty="0" err="1"/>
              <a:t>фізика</a:t>
            </a:r>
            <a:r>
              <a:rPr lang="ru-RU" sz="1700" dirty="0"/>
              <a:t>, </a:t>
            </a:r>
            <a:r>
              <a:rPr lang="ru-RU" sz="1700" dirty="0" err="1"/>
              <a:t>хімія</a:t>
            </a:r>
            <a:r>
              <a:rPr lang="ru-RU" sz="1700" dirty="0"/>
              <a:t> та </a:t>
            </a:r>
            <a:r>
              <a:rPr lang="ru-RU" sz="1700" dirty="0" err="1"/>
              <a:t>біологія</a:t>
            </a:r>
            <a:r>
              <a:rPr lang="ru-RU" sz="1700" dirty="0"/>
              <a:t>, </a:t>
            </a:r>
            <a:r>
              <a:rPr lang="ru-RU" sz="1700" dirty="0" err="1"/>
              <a:t>також</a:t>
            </a:r>
            <a:r>
              <a:rPr lang="ru-RU" sz="1700" dirty="0"/>
              <a:t> </a:t>
            </a:r>
            <a:r>
              <a:rPr lang="ru-RU" sz="1700" dirty="0" err="1"/>
              <a:t>пов'язані</a:t>
            </a:r>
            <a:r>
              <a:rPr lang="ru-RU" sz="1700" dirty="0"/>
              <a:t> з </a:t>
            </a:r>
            <a:r>
              <a:rPr lang="ru-RU" sz="1700" dirty="0" err="1"/>
              <a:t>мистецтвом</a:t>
            </a:r>
            <a:r>
              <a:rPr lang="ru-RU" sz="1700" dirty="0"/>
              <a:t>. </a:t>
            </a:r>
            <a:r>
              <a:rPr lang="ru-RU" sz="1700" dirty="0" err="1"/>
              <a:t>Наприклад</a:t>
            </a:r>
            <a:r>
              <a:rPr lang="ru-RU" sz="1700" dirty="0"/>
              <a:t>, </a:t>
            </a:r>
            <a:r>
              <a:rPr lang="ru-RU" sz="1700" dirty="0" err="1"/>
              <a:t>вивчення</a:t>
            </a:r>
            <a:r>
              <a:rPr lang="ru-RU" sz="1700" dirty="0"/>
              <a:t> </a:t>
            </a:r>
            <a:r>
              <a:rPr lang="ru-RU" sz="1700" dirty="0" err="1"/>
              <a:t>природних</a:t>
            </a:r>
            <a:r>
              <a:rPr lang="ru-RU" sz="1700" dirty="0"/>
              <a:t> </a:t>
            </a:r>
            <a:r>
              <a:rPr lang="ru-RU" sz="1700" dirty="0" err="1"/>
              <a:t>явищ</a:t>
            </a:r>
            <a:r>
              <a:rPr lang="ru-RU" sz="1700" dirty="0"/>
              <a:t> та </a:t>
            </a:r>
            <a:r>
              <a:rPr lang="ru-RU" sz="1700" dirty="0" err="1"/>
              <a:t>процесів</a:t>
            </a:r>
            <a:r>
              <a:rPr lang="ru-RU" sz="1700" dirty="0"/>
              <a:t> </a:t>
            </a:r>
            <a:r>
              <a:rPr lang="ru-RU" sz="1700" dirty="0" err="1"/>
              <a:t>може</a:t>
            </a:r>
            <a:r>
              <a:rPr lang="ru-RU" sz="1700" dirty="0"/>
              <a:t> </a:t>
            </a:r>
            <a:r>
              <a:rPr lang="ru-RU" sz="1700" dirty="0" err="1"/>
              <a:t>надихнути</a:t>
            </a:r>
            <a:r>
              <a:rPr lang="ru-RU" sz="1700" dirty="0"/>
              <a:t> </a:t>
            </a:r>
            <a:r>
              <a:rPr lang="ru-RU" sz="1700" dirty="0" err="1"/>
              <a:t>художників</a:t>
            </a:r>
            <a:r>
              <a:rPr lang="ru-RU" sz="1700" dirty="0"/>
              <a:t> на </a:t>
            </a:r>
            <a:r>
              <a:rPr lang="ru-RU" sz="1700" dirty="0" err="1"/>
              <a:t>створення</a:t>
            </a:r>
            <a:r>
              <a:rPr lang="ru-RU" sz="1700" dirty="0"/>
              <a:t> </a:t>
            </a:r>
            <a:r>
              <a:rPr lang="ru-RU" sz="1700" dirty="0" err="1"/>
              <a:t>творів</a:t>
            </a:r>
            <a:r>
              <a:rPr lang="ru-RU" sz="1700" dirty="0"/>
              <a:t>, а </a:t>
            </a:r>
            <a:r>
              <a:rPr lang="ru-RU" sz="1700" dirty="0" err="1"/>
              <a:t>знання</a:t>
            </a:r>
            <a:r>
              <a:rPr lang="ru-RU" sz="1700" dirty="0"/>
              <a:t> про </a:t>
            </a:r>
            <a:r>
              <a:rPr lang="ru-RU" sz="1700" dirty="0" err="1"/>
              <a:t>фізичні</a:t>
            </a:r>
            <a:r>
              <a:rPr lang="ru-RU" sz="1700" dirty="0"/>
              <a:t> </a:t>
            </a:r>
            <a:r>
              <a:rPr lang="ru-RU" sz="1700" dirty="0" err="1"/>
              <a:t>властивості</a:t>
            </a:r>
            <a:r>
              <a:rPr lang="ru-RU" sz="1700" dirty="0"/>
              <a:t> </a:t>
            </a:r>
            <a:r>
              <a:rPr lang="ru-RU" sz="1700" dirty="0" err="1"/>
              <a:t>матеріалів</a:t>
            </a:r>
            <a:r>
              <a:rPr lang="ru-RU" sz="1700" dirty="0"/>
              <a:t> </a:t>
            </a:r>
            <a:r>
              <a:rPr lang="ru-RU" sz="1700" dirty="0" err="1"/>
              <a:t>допомагає</a:t>
            </a:r>
            <a:r>
              <a:rPr lang="ru-RU" sz="1700" dirty="0"/>
              <a:t> </a:t>
            </a:r>
            <a:r>
              <a:rPr lang="ru-RU" sz="1700" dirty="0" err="1"/>
              <a:t>митцям</a:t>
            </a:r>
            <a:r>
              <a:rPr lang="ru-RU" sz="1700" dirty="0"/>
              <a:t> у </a:t>
            </a:r>
            <a:r>
              <a:rPr lang="ru-RU" sz="1700" dirty="0" err="1"/>
              <a:t>їх</a:t>
            </a:r>
            <a:r>
              <a:rPr lang="ru-RU" sz="1700" dirty="0"/>
              <a:t> </a:t>
            </a:r>
            <a:r>
              <a:rPr lang="ru-RU" sz="1700" dirty="0" err="1"/>
              <a:t>роботі</a:t>
            </a:r>
            <a:r>
              <a:rPr lang="ru-RU" sz="1700" dirty="0"/>
              <a:t>.</a:t>
            </a:r>
            <a:br>
              <a:rPr lang="ru-RU" sz="1700" dirty="0"/>
            </a:br>
            <a:r>
              <a:rPr lang="ru-RU" sz="1700" dirty="0"/>
              <a:t/>
            </a:r>
            <a:br>
              <a:rPr lang="ru-RU" sz="1700" dirty="0"/>
            </a:br>
            <a:r>
              <a:rPr lang="ru-RU" sz="1700" dirty="0"/>
              <a:t>4. </a:t>
            </a:r>
            <a:r>
              <a:rPr lang="ru-RU" sz="1700" dirty="0" err="1"/>
              <a:t>Інтеграція</a:t>
            </a:r>
            <a:r>
              <a:rPr lang="ru-RU" sz="1700" dirty="0"/>
              <a:t> </a:t>
            </a:r>
            <a:r>
              <a:rPr lang="ru-RU" sz="1700" dirty="0" err="1"/>
              <a:t>різних</a:t>
            </a:r>
            <a:r>
              <a:rPr lang="ru-RU" sz="1700" dirty="0"/>
              <a:t> </a:t>
            </a:r>
            <a:r>
              <a:rPr lang="ru-RU" sz="1700" dirty="0" err="1"/>
              <a:t>видів</a:t>
            </a:r>
            <a:r>
              <a:rPr lang="ru-RU" sz="1700" dirty="0"/>
              <a:t> </a:t>
            </a:r>
            <a:r>
              <a:rPr lang="ru-RU" sz="1700" dirty="0" err="1"/>
              <a:t>мистецтва</a:t>
            </a:r>
            <a:r>
              <a:rPr lang="ru-RU" sz="1700" dirty="0"/>
              <a:t> на уроках (</a:t>
            </a:r>
            <a:r>
              <a:rPr lang="ru-RU" sz="1700" dirty="0" err="1"/>
              <a:t>музики</a:t>
            </a:r>
            <a:r>
              <a:rPr lang="ru-RU" sz="1700" dirty="0"/>
              <a:t>, </a:t>
            </a:r>
            <a:r>
              <a:rPr lang="ru-RU" sz="1700" dirty="0" err="1"/>
              <a:t>живопису</a:t>
            </a:r>
            <a:r>
              <a:rPr lang="ru-RU" sz="1700" dirty="0"/>
              <a:t>, </a:t>
            </a:r>
            <a:r>
              <a:rPr lang="ru-RU" sz="1700" dirty="0" err="1"/>
              <a:t>літератури</a:t>
            </a:r>
            <a:r>
              <a:rPr lang="ru-RU" sz="1700" dirty="0"/>
              <a:t>, театру </a:t>
            </a:r>
            <a:r>
              <a:rPr lang="ru-RU" sz="1700" dirty="0" err="1"/>
              <a:t>тощо</a:t>
            </a:r>
            <a:r>
              <a:rPr lang="ru-RU" sz="1700" dirty="0"/>
              <a:t>) </a:t>
            </a:r>
            <a:r>
              <a:rPr lang="ru-RU" sz="1700" dirty="0" err="1"/>
              <a:t>сприяє</a:t>
            </a:r>
            <a:r>
              <a:rPr lang="ru-RU" sz="1700" dirty="0"/>
              <a:t> </a:t>
            </a:r>
            <a:r>
              <a:rPr lang="ru-RU" sz="1700" dirty="0" err="1"/>
              <a:t>кращому</a:t>
            </a:r>
            <a:r>
              <a:rPr lang="ru-RU" sz="1700" dirty="0"/>
              <a:t> </a:t>
            </a:r>
            <a:r>
              <a:rPr lang="ru-RU" sz="1700" dirty="0" err="1"/>
              <a:t>розумінню</a:t>
            </a:r>
            <a:r>
              <a:rPr lang="ru-RU" sz="1700" dirty="0"/>
              <a:t> </a:t>
            </a:r>
            <a:r>
              <a:rPr lang="ru-RU" sz="1700" dirty="0" err="1"/>
              <a:t>учнями</a:t>
            </a:r>
            <a:r>
              <a:rPr lang="ru-RU" sz="1700" dirty="0"/>
              <a:t> </a:t>
            </a:r>
            <a:r>
              <a:rPr lang="ru-RU" sz="1700" dirty="0" err="1"/>
              <a:t>внутрішніх</a:t>
            </a:r>
            <a:r>
              <a:rPr lang="ru-RU" sz="1700" dirty="0"/>
              <a:t> </a:t>
            </a:r>
            <a:r>
              <a:rPr lang="ru-RU" sz="1700" dirty="0" err="1"/>
              <a:t>зв'язків</a:t>
            </a:r>
            <a:r>
              <a:rPr lang="ru-RU" sz="1700" dirty="0"/>
              <a:t> </a:t>
            </a:r>
            <a:r>
              <a:rPr lang="ru-RU" sz="1700" dirty="0" err="1"/>
              <a:t>між</a:t>
            </a:r>
            <a:r>
              <a:rPr lang="ru-RU" sz="1700" dirty="0"/>
              <a:t> ними та </a:t>
            </a:r>
            <a:r>
              <a:rPr lang="ru-RU" sz="1700" dirty="0" err="1"/>
              <a:t>розвиває</a:t>
            </a:r>
            <a:r>
              <a:rPr lang="ru-RU" sz="1700" dirty="0"/>
              <a:t> </a:t>
            </a:r>
            <a:r>
              <a:rPr lang="ru-RU" sz="1700" dirty="0" err="1"/>
              <a:t>критичне</a:t>
            </a:r>
            <a:r>
              <a:rPr lang="ru-RU" sz="1700" dirty="0"/>
              <a:t> </a:t>
            </a:r>
            <a:r>
              <a:rPr lang="ru-RU" sz="1700" dirty="0" err="1"/>
              <a:t>мислення</a:t>
            </a:r>
            <a:r>
              <a:rPr lang="ru-RU" sz="1700" dirty="0"/>
              <a:t> і </a:t>
            </a:r>
            <a:r>
              <a:rPr lang="ru-RU" sz="1700" dirty="0" err="1"/>
              <a:t>творчі</a:t>
            </a:r>
            <a:r>
              <a:rPr lang="ru-RU" sz="1700" dirty="0"/>
              <a:t> </a:t>
            </a:r>
            <a:r>
              <a:rPr lang="ru-RU" sz="1700" dirty="0" err="1"/>
              <a:t>здібності</a:t>
            </a:r>
            <a:r>
              <a:rPr lang="ru-RU" sz="1700" dirty="0"/>
              <a:t>.</a:t>
            </a:r>
            <a:br>
              <a:rPr lang="ru-RU" sz="1700" dirty="0"/>
            </a:br>
            <a:r>
              <a:rPr lang="ru-RU" sz="1700" dirty="0"/>
              <a:t/>
            </a:r>
            <a:br>
              <a:rPr lang="ru-RU" sz="1700" dirty="0"/>
            </a:br>
            <a:r>
              <a:rPr lang="ru-RU" sz="1700" dirty="0"/>
              <a:t>5. </a:t>
            </a:r>
            <a:r>
              <a:rPr lang="ru-RU" sz="1700" dirty="0" err="1"/>
              <a:t>Залучення</a:t>
            </a:r>
            <a:r>
              <a:rPr lang="ru-RU" sz="1700" dirty="0"/>
              <a:t> </a:t>
            </a:r>
            <a:r>
              <a:rPr lang="ru-RU" sz="1700" dirty="0" err="1"/>
              <a:t>сучасних</a:t>
            </a:r>
            <a:r>
              <a:rPr lang="ru-RU" sz="1700" dirty="0"/>
              <a:t> </a:t>
            </a:r>
            <a:r>
              <a:rPr lang="ru-RU" sz="1700" dirty="0" err="1"/>
              <a:t>технологій</a:t>
            </a:r>
            <a:r>
              <a:rPr lang="ru-RU" sz="1700" dirty="0"/>
              <a:t> (</a:t>
            </a:r>
            <a:r>
              <a:rPr lang="ru-RU" sz="1700" dirty="0" err="1"/>
              <a:t>комп'ютерна</a:t>
            </a:r>
            <a:r>
              <a:rPr lang="ru-RU" sz="1700" dirty="0"/>
              <a:t> </a:t>
            </a:r>
            <a:r>
              <a:rPr lang="ru-RU" sz="1700" dirty="0" err="1"/>
              <a:t>графіка</a:t>
            </a:r>
            <a:r>
              <a:rPr lang="ru-RU" sz="1700" dirty="0"/>
              <a:t>, </a:t>
            </a:r>
            <a:r>
              <a:rPr lang="ru-RU" sz="1700" dirty="0" err="1"/>
              <a:t>мультимедіа</a:t>
            </a:r>
            <a:r>
              <a:rPr lang="ru-RU" sz="1700" dirty="0"/>
              <a:t>, </a:t>
            </a:r>
            <a:r>
              <a:rPr lang="ru-RU" sz="1700" dirty="0" err="1"/>
              <a:t>анімація</a:t>
            </a:r>
            <a:r>
              <a:rPr lang="ru-RU" sz="1700" dirty="0"/>
              <a:t> </a:t>
            </a:r>
            <a:r>
              <a:rPr lang="ru-RU" sz="1700" dirty="0" err="1"/>
              <a:t>тощо</a:t>
            </a:r>
            <a:r>
              <a:rPr lang="ru-RU" sz="1700" dirty="0"/>
              <a:t>) до </a:t>
            </a:r>
            <a:r>
              <a:rPr lang="ru-RU" sz="1700" dirty="0" err="1"/>
              <a:t>уроків</a:t>
            </a:r>
            <a:r>
              <a:rPr lang="ru-RU" sz="1700" dirty="0"/>
              <a:t> </a:t>
            </a:r>
            <a:r>
              <a:rPr lang="ru-RU" sz="1700" dirty="0" err="1"/>
              <a:t>мистецтва</a:t>
            </a:r>
            <a:r>
              <a:rPr lang="ru-RU" sz="1700" dirty="0"/>
              <a:t> </a:t>
            </a:r>
            <a:r>
              <a:rPr lang="ru-RU" sz="1700" dirty="0" err="1"/>
              <a:t>дозволяє</a:t>
            </a:r>
            <a:r>
              <a:rPr lang="ru-RU" sz="1700" dirty="0"/>
              <a:t> </a:t>
            </a:r>
            <a:r>
              <a:rPr lang="ru-RU" sz="1700" dirty="0" err="1"/>
              <a:t>встановлювати</a:t>
            </a:r>
            <a:r>
              <a:rPr lang="ru-RU" sz="1700" dirty="0"/>
              <a:t> </a:t>
            </a:r>
            <a:r>
              <a:rPr lang="ru-RU" sz="1700" dirty="0" err="1"/>
              <a:t>міжпредметні</a:t>
            </a:r>
            <a:r>
              <a:rPr lang="ru-RU" sz="1700" dirty="0"/>
              <a:t> </a:t>
            </a:r>
            <a:r>
              <a:rPr lang="ru-RU" sz="1700" dirty="0" err="1"/>
              <a:t>зв'язки</a:t>
            </a:r>
            <a:r>
              <a:rPr lang="ru-RU" sz="1700" dirty="0"/>
              <a:t> з </a:t>
            </a:r>
            <a:r>
              <a:rPr lang="ru-RU" sz="1700" dirty="0" err="1"/>
              <a:t>інформатикою</a:t>
            </a:r>
            <a:r>
              <a:rPr lang="ru-RU" sz="1700" dirty="0"/>
              <a:t> та </a:t>
            </a:r>
            <a:r>
              <a:rPr lang="ru-RU" sz="1700" dirty="0" err="1"/>
              <a:t>новими</a:t>
            </a:r>
            <a:r>
              <a:rPr lang="ru-RU" sz="1700" dirty="0"/>
              <a:t> </a:t>
            </a:r>
            <a:r>
              <a:rPr lang="ru-RU" sz="1700" dirty="0" err="1"/>
              <a:t>медіа</a:t>
            </a:r>
            <a:r>
              <a:rPr lang="ru-RU" sz="1700" dirty="0"/>
              <a:t>.</a:t>
            </a:r>
            <a:br>
              <a:rPr lang="ru-RU" sz="1700" dirty="0"/>
            </a:br>
            <a:r>
              <a:rPr lang="ru-RU" sz="1700" dirty="0"/>
              <a:t/>
            </a:r>
            <a:br>
              <a:rPr lang="ru-RU" sz="1700" dirty="0"/>
            </a:br>
            <a:r>
              <a:rPr lang="ru-RU" sz="1700" dirty="0"/>
              <a:t>Таким чином, </a:t>
            </a:r>
            <a:r>
              <a:rPr lang="ru-RU" sz="1700" dirty="0" err="1"/>
              <a:t>міжпредметні</a:t>
            </a:r>
            <a:r>
              <a:rPr lang="ru-RU" sz="1700" dirty="0"/>
              <a:t> </a:t>
            </a:r>
            <a:r>
              <a:rPr lang="ru-RU" sz="1700" dirty="0" err="1"/>
              <a:t>зв'язки</a:t>
            </a:r>
            <a:r>
              <a:rPr lang="ru-RU" sz="1700" dirty="0"/>
              <a:t> та </a:t>
            </a:r>
            <a:r>
              <a:rPr lang="ru-RU" sz="1700" dirty="0" err="1"/>
              <a:t>інтегрований</a:t>
            </a:r>
            <a:r>
              <a:rPr lang="ru-RU" sz="1700" dirty="0"/>
              <a:t> </a:t>
            </a:r>
            <a:r>
              <a:rPr lang="ru-RU" sz="1700" dirty="0" err="1"/>
              <a:t>підхід</a:t>
            </a:r>
            <a:r>
              <a:rPr lang="ru-RU" sz="1700" dirty="0"/>
              <a:t> до </a:t>
            </a:r>
            <a:r>
              <a:rPr lang="ru-RU" sz="1700" dirty="0" err="1"/>
              <a:t>викладання</a:t>
            </a:r>
            <a:r>
              <a:rPr lang="ru-RU" sz="1700" dirty="0"/>
              <a:t> </a:t>
            </a:r>
            <a:r>
              <a:rPr lang="ru-RU" sz="1700" dirty="0" err="1"/>
              <a:t>мистецької</a:t>
            </a:r>
            <a:r>
              <a:rPr lang="ru-RU" sz="1700" dirty="0"/>
              <a:t> </a:t>
            </a:r>
            <a:r>
              <a:rPr lang="ru-RU" sz="1700" dirty="0" err="1"/>
              <a:t>освітньої</a:t>
            </a:r>
            <a:r>
              <a:rPr lang="ru-RU" sz="1700" dirty="0"/>
              <a:t> </a:t>
            </a:r>
            <a:r>
              <a:rPr lang="ru-RU" sz="1700" dirty="0" err="1"/>
              <a:t>галузі</a:t>
            </a:r>
            <a:r>
              <a:rPr lang="ru-RU" sz="1700" dirty="0"/>
              <a:t> </a:t>
            </a:r>
            <a:r>
              <a:rPr lang="ru-RU" sz="1700" dirty="0" err="1"/>
              <a:t>сприяють</a:t>
            </a:r>
            <a:r>
              <a:rPr lang="ru-RU" sz="1700" dirty="0"/>
              <a:t> </a:t>
            </a:r>
            <a:r>
              <a:rPr lang="ru-RU" sz="1700" dirty="0" err="1"/>
              <a:t>формуванню</a:t>
            </a:r>
            <a:r>
              <a:rPr lang="ru-RU" sz="1700" dirty="0"/>
              <a:t> в </a:t>
            </a:r>
            <a:r>
              <a:rPr lang="ru-RU" sz="1700" dirty="0" err="1"/>
              <a:t>учнів</a:t>
            </a:r>
            <a:r>
              <a:rPr lang="ru-RU" sz="1700" dirty="0"/>
              <a:t> </a:t>
            </a:r>
            <a:r>
              <a:rPr lang="ru-RU" sz="1700" dirty="0" err="1"/>
              <a:t>цілісної</a:t>
            </a:r>
            <a:r>
              <a:rPr lang="ru-RU" sz="1700" dirty="0"/>
              <a:t> </a:t>
            </a:r>
            <a:r>
              <a:rPr lang="ru-RU" sz="1700" dirty="0" err="1"/>
              <a:t>картини</a:t>
            </a:r>
            <a:r>
              <a:rPr lang="ru-RU" sz="1700" dirty="0"/>
              <a:t> </a:t>
            </a:r>
            <a:r>
              <a:rPr lang="ru-RU" sz="1700" dirty="0" err="1"/>
              <a:t>світу</a:t>
            </a:r>
            <a:r>
              <a:rPr lang="ru-RU" sz="1700" dirty="0"/>
              <a:t>, </a:t>
            </a:r>
            <a:r>
              <a:rPr lang="ru-RU" sz="1700" dirty="0" err="1"/>
              <a:t>допомагають</a:t>
            </a:r>
            <a:r>
              <a:rPr lang="ru-RU" sz="1700" dirty="0"/>
              <a:t> </a:t>
            </a:r>
            <a:r>
              <a:rPr lang="ru-RU" sz="1700" dirty="0" err="1"/>
              <a:t>їм</a:t>
            </a:r>
            <a:r>
              <a:rPr lang="ru-RU" sz="1700" dirty="0"/>
              <a:t> </a:t>
            </a:r>
            <a:r>
              <a:rPr lang="ru-RU" sz="1700" dirty="0" err="1"/>
              <a:t>краще</a:t>
            </a:r>
            <a:r>
              <a:rPr lang="ru-RU" sz="1700" dirty="0"/>
              <a:t> </a:t>
            </a:r>
            <a:r>
              <a:rPr lang="ru-RU" sz="1700" dirty="0" err="1"/>
              <a:t>розуміти</a:t>
            </a:r>
            <a:r>
              <a:rPr lang="ru-RU" sz="1700" dirty="0"/>
              <a:t> </a:t>
            </a:r>
            <a:r>
              <a:rPr lang="ru-RU" sz="1700" dirty="0" err="1"/>
              <a:t>взаємозв'язки</a:t>
            </a:r>
            <a:r>
              <a:rPr lang="ru-RU" sz="1700" dirty="0"/>
              <a:t> </a:t>
            </a:r>
            <a:r>
              <a:rPr lang="ru-RU" sz="1700" dirty="0" err="1"/>
              <a:t>між</a:t>
            </a:r>
            <a:r>
              <a:rPr lang="ru-RU" sz="1700" dirty="0"/>
              <a:t> </a:t>
            </a:r>
            <a:r>
              <a:rPr lang="ru-RU" sz="1700" dirty="0" err="1"/>
              <a:t>різними</a:t>
            </a:r>
            <a:r>
              <a:rPr lang="ru-RU" sz="1700" dirty="0"/>
              <a:t> сферами </a:t>
            </a:r>
            <a:r>
              <a:rPr lang="ru-RU" sz="1700" dirty="0" err="1"/>
              <a:t>знань</a:t>
            </a:r>
            <a:r>
              <a:rPr lang="ru-RU" sz="1700" dirty="0"/>
              <a:t> і </a:t>
            </a:r>
            <a:r>
              <a:rPr lang="ru-RU" sz="1700" dirty="0" err="1"/>
              <a:t>розвивають</a:t>
            </a:r>
            <a:r>
              <a:rPr lang="ru-RU" sz="1700" dirty="0"/>
              <a:t> </a:t>
            </a:r>
            <a:r>
              <a:rPr lang="ru-RU" sz="1700" dirty="0" err="1"/>
              <a:t>критичне</a:t>
            </a:r>
            <a:r>
              <a:rPr lang="ru-RU" sz="1700" dirty="0"/>
              <a:t> та </a:t>
            </a:r>
            <a:r>
              <a:rPr lang="ru-RU" sz="1700" dirty="0" err="1"/>
              <a:t>креативне</a:t>
            </a:r>
            <a:r>
              <a:rPr lang="ru-RU" sz="1700" dirty="0"/>
              <a:t> </a:t>
            </a:r>
            <a:r>
              <a:rPr lang="ru-RU" sz="1700" dirty="0" err="1"/>
              <a:t>мислення</a:t>
            </a:r>
            <a:r>
              <a:rPr lang="ru-RU" sz="1700" dirty="0"/>
              <a:t>.</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Tree>
    <p:extLst>
      <p:ext uri="{BB962C8B-B14F-4D97-AF65-F5344CB8AC3E}">
        <p14:creationId xmlns:p14="http://schemas.microsoft.com/office/powerpoint/2010/main" val="147433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399" y="1976279"/>
            <a:ext cx="6477001" cy="3149282"/>
          </a:xfrm>
        </p:spPr>
        <p:txBody>
          <a:bodyPr>
            <a:noAutofit/>
          </a:bodyPr>
          <a:lstStyle/>
          <a:p>
            <a:pPr>
              <a:lnSpc>
                <a:spcPct val="150000"/>
              </a:lnSpc>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Таким </a:t>
            </a:r>
            <a:r>
              <a:rPr lang="ru-RU" sz="2400" dirty="0">
                <a:latin typeface="Times New Roman" panose="02020603050405020304" pitchFamily="18" charset="0"/>
                <a:cs typeface="Times New Roman" panose="02020603050405020304" pitchFamily="18" charset="0"/>
              </a:rPr>
              <a:t>чином,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міжпредметні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зв'язки</a:t>
            </a:r>
            <a:r>
              <a:rPr lang="ru-RU" sz="2400" dirty="0">
                <a:latin typeface="Times New Roman" panose="02020603050405020304" pitchFamily="18" charset="0"/>
                <a:cs typeface="Times New Roman" panose="02020603050405020304" pitchFamily="18" charset="0"/>
              </a:rPr>
              <a:t> на уроках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сприяють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глибокому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розумінню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матеріалу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творчі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здібності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учнів</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допомагають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здобувати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комплексні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знання</a:t>
            </a:r>
            <a:r>
              <a:rPr lang="ru-RU" sz="24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35824" y="1976279"/>
            <a:ext cx="3628644" cy="3628644"/>
          </a:xfrm>
          <a:prstGeom prst="rect">
            <a:avLst/>
          </a:prstGeom>
        </p:spPr>
      </p:pic>
    </p:spTree>
    <p:extLst>
      <p:ext uri="{BB962C8B-B14F-4D97-AF65-F5344CB8AC3E}">
        <p14:creationId xmlns:p14="http://schemas.microsoft.com/office/powerpoint/2010/main" val="2289407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7668" t="13360" r="21368" b="23915"/>
          <a:stretch/>
        </p:blipFill>
        <p:spPr>
          <a:xfrm>
            <a:off x="203200" y="1356796"/>
            <a:ext cx="6908800" cy="3420467"/>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0" y="0"/>
            <a:ext cx="5275385" cy="6858000"/>
          </a:xfrm>
          <a:prstGeom prst="rect">
            <a:avLst/>
          </a:prstGeom>
        </p:spPr>
      </p:pic>
      <p:sp>
        <p:nvSpPr>
          <p:cNvPr id="8" name="TextBox 7"/>
          <p:cNvSpPr txBox="1"/>
          <p:nvPr/>
        </p:nvSpPr>
        <p:spPr>
          <a:xfrm>
            <a:off x="203200" y="6437376"/>
            <a:ext cx="3610284" cy="261610"/>
          </a:xfrm>
          <a:prstGeom prst="rect">
            <a:avLst/>
          </a:prstGeom>
          <a:noFill/>
        </p:spPr>
        <p:txBody>
          <a:bodyPr wrap="none" rtlCol="0">
            <a:spAutoFit/>
          </a:bodyPr>
          <a:lstStyle/>
          <a:p>
            <a:r>
              <a:rPr lang="uk-UA" sz="1100" dirty="0" smtClean="0"/>
              <a:t>За мат. </a:t>
            </a:r>
            <a:r>
              <a:rPr lang="en-US" sz="1100" dirty="0" err="1" smtClean="0"/>
              <a:t>ArBook</a:t>
            </a:r>
            <a:r>
              <a:rPr lang="en-US" sz="1100" dirty="0"/>
              <a:t> info </a:t>
            </a:r>
            <a:r>
              <a:rPr lang="en-US" sz="1100" dirty="0">
                <a:hlinkClick r:id="rId5"/>
              </a:rPr>
              <a:t>https://</a:t>
            </a:r>
            <a:r>
              <a:rPr lang="en-US" sz="1100" dirty="0" smtClean="0">
                <a:hlinkClick r:id="rId5"/>
              </a:rPr>
              <a:t>youtu.be/Dsh139ChSAw?t=683</a:t>
            </a:r>
            <a:r>
              <a:rPr lang="en-US" sz="1100" dirty="0" smtClean="0"/>
              <a:t> </a:t>
            </a:r>
            <a:endParaRPr lang="ru-RU" sz="1100" dirty="0"/>
          </a:p>
        </p:txBody>
      </p:sp>
    </p:spTree>
    <p:extLst>
      <p:ext uri="{BB962C8B-B14F-4D97-AF65-F5344CB8AC3E}">
        <p14:creationId xmlns:p14="http://schemas.microsoft.com/office/powerpoint/2010/main" val="307119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25" y="1749424"/>
            <a:ext cx="5885090" cy="4686672"/>
          </a:xfrm>
          <a:prstGeom prst="rect">
            <a:avLst/>
          </a:prstGeom>
        </p:spPr>
      </p:pic>
      <p:sp>
        <p:nvSpPr>
          <p:cNvPr id="7" name="TextBox 6"/>
          <p:cNvSpPr txBox="1"/>
          <p:nvPr/>
        </p:nvSpPr>
        <p:spPr>
          <a:xfrm>
            <a:off x="478971" y="1226204"/>
            <a:ext cx="4237057" cy="523220"/>
          </a:xfrm>
          <a:prstGeom prst="rect">
            <a:avLst/>
          </a:prstGeom>
          <a:noFill/>
        </p:spPr>
        <p:txBody>
          <a:bodyPr wrap="none" rtlCol="0">
            <a:spAutoFit/>
          </a:bodyPr>
          <a:lstStyle/>
          <a:p>
            <a:r>
              <a:rPr lang="uk-UA" sz="2800" dirty="0" smtClean="0">
                <a:solidFill>
                  <a:schemeClr val="tx1">
                    <a:lumMod val="65000"/>
                    <a:lumOff val="35000"/>
                  </a:schemeClr>
                </a:solidFill>
                <a:latin typeface="Bahnschrift Light SemiCondensed" panose="020B0502040204020203" pitchFamily="34" charset="0"/>
              </a:rPr>
              <a:t>Навіщо потрібна інтеграція?</a:t>
            </a:r>
            <a:endParaRPr lang="ru-RU" sz="2800" dirty="0">
              <a:solidFill>
                <a:schemeClr val="tx1">
                  <a:lumMod val="65000"/>
                  <a:lumOff val="35000"/>
                </a:schemeClr>
              </a:solidFill>
              <a:latin typeface="Bahnschrift Light SemiCondensed" panose="020B0502040204020203" pitchFamily="34" charset="0"/>
            </a:endParaRPr>
          </a:p>
        </p:txBody>
      </p:sp>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30748" t="31143" r="30333" b="4476"/>
          <a:stretch/>
        </p:blipFill>
        <p:spPr>
          <a:xfrm>
            <a:off x="6922008" y="1487814"/>
            <a:ext cx="4709159" cy="4613611"/>
          </a:xfrm>
          <a:prstGeom prst="ellipse">
            <a:avLst/>
          </a:prstGeom>
          <a:ln>
            <a:noFill/>
          </a:ln>
          <a:effectLst>
            <a:softEdge rad="112500"/>
          </a:effectLst>
        </p:spPr>
      </p:pic>
      <p:sp>
        <p:nvSpPr>
          <p:cNvPr id="9" name="TextBox 8"/>
          <p:cNvSpPr txBox="1"/>
          <p:nvPr/>
        </p:nvSpPr>
        <p:spPr>
          <a:xfrm>
            <a:off x="203200" y="6437376"/>
            <a:ext cx="3610284" cy="261610"/>
          </a:xfrm>
          <a:prstGeom prst="rect">
            <a:avLst/>
          </a:prstGeom>
          <a:noFill/>
        </p:spPr>
        <p:txBody>
          <a:bodyPr wrap="none" rtlCol="0">
            <a:spAutoFit/>
          </a:bodyPr>
          <a:lstStyle/>
          <a:p>
            <a:r>
              <a:rPr lang="uk-UA" sz="1100" dirty="0" smtClean="0"/>
              <a:t>За мат. </a:t>
            </a:r>
            <a:r>
              <a:rPr lang="en-US" sz="1100" dirty="0" err="1" smtClean="0"/>
              <a:t>ArBook</a:t>
            </a:r>
            <a:r>
              <a:rPr lang="en-US" sz="1100" dirty="0"/>
              <a:t> info </a:t>
            </a:r>
            <a:r>
              <a:rPr lang="en-US" sz="1100" dirty="0">
                <a:hlinkClick r:id="rId5"/>
              </a:rPr>
              <a:t>https://</a:t>
            </a:r>
            <a:r>
              <a:rPr lang="en-US" sz="1100" dirty="0" smtClean="0">
                <a:hlinkClick r:id="rId5"/>
              </a:rPr>
              <a:t>youtu.be/Dsh139ChSAw?t=683</a:t>
            </a:r>
            <a:r>
              <a:rPr lang="en-US" sz="1100" dirty="0" smtClean="0"/>
              <a:t> </a:t>
            </a:r>
            <a:endParaRPr lang="ru-RU" sz="1100" dirty="0"/>
          </a:p>
        </p:txBody>
      </p:sp>
    </p:spTree>
    <p:extLst>
      <p:ext uri="{BB962C8B-B14F-4D97-AF65-F5344CB8AC3E}">
        <p14:creationId xmlns:p14="http://schemas.microsoft.com/office/powerpoint/2010/main" val="2830892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9" name="TextBox 8"/>
          <p:cNvSpPr txBox="1"/>
          <p:nvPr/>
        </p:nvSpPr>
        <p:spPr>
          <a:xfrm>
            <a:off x="203200" y="6437376"/>
            <a:ext cx="3610284" cy="261610"/>
          </a:xfrm>
          <a:prstGeom prst="rect">
            <a:avLst/>
          </a:prstGeom>
          <a:noFill/>
        </p:spPr>
        <p:txBody>
          <a:bodyPr wrap="none" rtlCol="0">
            <a:spAutoFit/>
          </a:bodyPr>
          <a:lstStyle/>
          <a:p>
            <a:r>
              <a:rPr lang="uk-UA" sz="1100" dirty="0" smtClean="0"/>
              <a:t>За мат. </a:t>
            </a:r>
            <a:r>
              <a:rPr lang="en-US" sz="1100" dirty="0" err="1" smtClean="0"/>
              <a:t>ArBook</a:t>
            </a:r>
            <a:r>
              <a:rPr lang="en-US" sz="1100" dirty="0"/>
              <a:t> info </a:t>
            </a:r>
            <a:r>
              <a:rPr lang="en-US" sz="1100" dirty="0">
                <a:hlinkClick r:id="rId3"/>
              </a:rPr>
              <a:t>https://</a:t>
            </a:r>
            <a:r>
              <a:rPr lang="en-US" sz="1100" dirty="0" smtClean="0">
                <a:hlinkClick r:id="rId3"/>
              </a:rPr>
              <a:t>youtu.be/Dsh139ChSAw?t=683</a:t>
            </a:r>
            <a:r>
              <a:rPr lang="en-US" sz="1100" dirty="0" smtClean="0"/>
              <a:t> </a:t>
            </a:r>
            <a:endParaRPr lang="ru-RU" sz="1100" dirty="0"/>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r="1019"/>
          <a:stretch/>
        </p:blipFill>
        <p:spPr>
          <a:xfrm>
            <a:off x="1509713" y="862012"/>
            <a:ext cx="9079040" cy="5133975"/>
          </a:xfrm>
          <a:prstGeom prst="rect">
            <a:avLst/>
          </a:prstGeom>
        </p:spPr>
      </p:pic>
    </p:spTree>
    <p:extLst>
      <p:ext uri="{BB962C8B-B14F-4D97-AF65-F5344CB8AC3E}">
        <p14:creationId xmlns:p14="http://schemas.microsoft.com/office/powerpoint/2010/main" val="1679053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2" name="Прямоугольник 1"/>
          <p:cNvSpPr/>
          <p:nvPr/>
        </p:nvSpPr>
        <p:spPr>
          <a:xfrm>
            <a:off x="2617485" y="844727"/>
            <a:ext cx="5807552" cy="646331"/>
          </a:xfrm>
          <a:prstGeom prst="rect">
            <a:avLst/>
          </a:prstGeom>
          <a:noFill/>
        </p:spPr>
        <p:txBody>
          <a:bodyPr wrap="none" lIns="91440" tIns="45720" rIns="91440" bIns="45720">
            <a:spAutoFit/>
          </a:bodyPr>
          <a:lstStyle/>
          <a:p>
            <a:pPr algn="ctr"/>
            <a:r>
              <a:rPr lang="uk-UA" sz="3600" b="1" dirty="0" smtClean="0">
                <a:ln w="22225">
                  <a:solidFill>
                    <a:schemeClr val="accent2"/>
                  </a:solidFill>
                  <a:prstDash val="solid"/>
                </a:ln>
                <a:solidFill>
                  <a:schemeClr val="accent2">
                    <a:lumMod val="40000"/>
                    <a:lumOff val="60000"/>
                  </a:schemeClr>
                </a:solidFill>
              </a:rPr>
              <a:t>НУШ спонукає до інтеграції:</a:t>
            </a:r>
            <a:endParaRPr lang="ru-RU" sz="3600" b="1" cap="none" spc="0" dirty="0">
              <a:ln w="22225">
                <a:solidFill>
                  <a:schemeClr val="accent2"/>
                </a:solidFill>
                <a:prstDash val="solid"/>
              </a:ln>
              <a:solidFill>
                <a:schemeClr val="accent2">
                  <a:lumMod val="40000"/>
                  <a:lumOff val="60000"/>
                </a:schemeClr>
              </a:solidFill>
              <a:effectLst/>
            </a:endParaRP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6274"/>
          <a:stretch/>
        </p:blipFill>
        <p:spPr>
          <a:xfrm>
            <a:off x="196786" y="1865375"/>
            <a:ext cx="5324475" cy="4508373"/>
          </a:xfrm>
          <a:prstGeom prst="rect">
            <a:avLst/>
          </a:prstGeom>
        </p:spPr>
      </p:pic>
      <p:sp>
        <p:nvSpPr>
          <p:cNvPr id="6" name="Прямоугольник 5"/>
          <p:cNvSpPr/>
          <p:nvPr/>
        </p:nvSpPr>
        <p:spPr>
          <a:xfrm>
            <a:off x="196786" y="1403097"/>
            <a:ext cx="3594061" cy="400110"/>
          </a:xfrm>
          <a:prstGeom prst="rect">
            <a:avLst/>
          </a:prstGeom>
          <a:noFill/>
        </p:spPr>
        <p:txBody>
          <a:bodyPr wrap="none" lIns="91440" tIns="45720" rIns="91440" bIns="45720">
            <a:spAutoFit/>
          </a:bodyPr>
          <a:lstStyle/>
          <a:p>
            <a:pPr algn="ctr"/>
            <a:r>
              <a:rPr lang="ru-RU" sz="2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11 </a:t>
            </a:r>
            <a:r>
              <a:rPr lang="ru-RU" sz="20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ключових</a:t>
            </a:r>
            <a:r>
              <a:rPr lang="ru-RU" sz="2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компетентностей</a:t>
            </a:r>
            <a:endParaRPr lang="ru-RU" sz="2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Прямоугольник 7"/>
          <p:cNvSpPr/>
          <p:nvPr/>
        </p:nvSpPr>
        <p:spPr>
          <a:xfrm>
            <a:off x="6199632" y="1405050"/>
            <a:ext cx="5270618" cy="646331"/>
          </a:xfrm>
          <a:prstGeom prst="rect">
            <a:avLst/>
          </a:prstGeom>
          <a:noFill/>
        </p:spPr>
        <p:txBody>
          <a:bodyPr wrap="square" lIns="91440" tIns="45720" rIns="91440" bIns="45720">
            <a:spAutoFit/>
          </a:bodyPr>
          <a:lstStyle/>
          <a:p>
            <a:pPr algn="ctr"/>
            <a:r>
              <a:rPr lang="ru-RU"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Держстандарт</a:t>
            </a:r>
            <a:r>
              <a:rPr lang="ru-RU"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ru-RU"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зазначає</a:t>
            </a:r>
            <a:r>
              <a:rPr lang="ru-RU"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про </a:t>
            </a:r>
            <a:r>
              <a:rPr lang="ru-RU"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наскрізні</a:t>
            </a:r>
            <a:r>
              <a:rPr lang="ru-RU"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ru-RU"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вміння</a:t>
            </a:r>
            <a:r>
              <a:rPr lang="ru-RU"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ru-RU"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для </a:t>
            </a:r>
            <a:r>
              <a:rPr lang="ru-RU"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всіх</a:t>
            </a:r>
            <a:r>
              <a:rPr lang="ru-RU"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компетентностей </a:t>
            </a:r>
            <a:endParaRPr lang="ru-RU"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t="6704" b="4863"/>
          <a:stretch/>
        </p:blipFill>
        <p:spPr>
          <a:xfrm>
            <a:off x="6096000" y="2129965"/>
            <a:ext cx="5299846" cy="4264566"/>
          </a:xfrm>
          <a:prstGeom prst="rect">
            <a:avLst/>
          </a:prstGeom>
        </p:spPr>
      </p:pic>
      <p:sp>
        <p:nvSpPr>
          <p:cNvPr id="10" name="TextBox 9"/>
          <p:cNvSpPr txBox="1"/>
          <p:nvPr/>
        </p:nvSpPr>
        <p:spPr>
          <a:xfrm>
            <a:off x="105228" y="6486455"/>
            <a:ext cx="3610284" cy="261610"/>
          </a:xfrm>
          <a:prstGeom prst="rect">
            <a:avLst/>
          </a:prstGeom>
          <a:noFill/>
        </p:spPr>
        <p:txBody>
          <a:bodyPr wrap="none" rtlCol="0">
            <a:spAutoFit/>
          </a:bodyPr>
          <a:lstStyle/>
          <a:p>
            <a:r>
              <a:rPr lang="uk-UA" sz="1100" dirty="0" smtClean="0"/>
              <a:t>За мат. </a:t>
            </a:r>
            <a:r>
              <a:rPr lang="en-US" sz="1100" dirty="0" err="1" smtClean="0"/>
              <a:t>ArBook</a:t>
            </a:r>
            <a:r>
              <a:rPr lang="en-US" sz="1100" dirty="0"/>
              <a:t> info </a:t>
            </a:r>
            <a:r>
              <a:rPr lang="en-US" sz="1100" dirty="0">
                <a:hlinkClick r:id="rId5"/>
              </a:rPr>
              <a:t>https://</a:t>
            </a:r>
            <a:r>
              <a:rPr lang="en-US" sz="1100" dirty="0" smtClean="0">
                <a:hlinkClick r:id="rId5"/>
              </a:rPr>
              <a:t>youtu.be/Dsh139ChSAw?t=683</a:t>
            </a:r>
            <a:r>
              <a:rPr lang="en-US" sz="1100" dirty="0" smtClean="0"/>
              <a:t> </a:t>
            </a:r>
            <a:endParaRPr lang="ru-RU" sz="1100" dirty="0"/>
          </a:p>
        </p:txBody>
      </p:sp>
    </p:spTree>
    <p:extLst>
      <p:ext uri="{BB962C8B-B14F-4D97-AF65-F5344CB8AC3E}">
        <p14:creationId xmlns:p14="http://schemas.microsoft.com/office/powerpoint/2010/main" val="96647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1405</TotalTime>
  <Words>709</Words>
  <Application>Microsoft Office PowerPoint</Application>
  <PresentationFormat>Широкоэкранный</PresentationFormat>
  <Paragraphs>171</Paragraphs>
  <Slides>22</Slides>
  <Notes>0</Notes>
  <HiddenSlides>7</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22</vt:i4>
      </vt:variant>
    </vt:vector>
  </HeadingPairs>
  <TitlesOfParts>
    <vt:vector size="32" baseType="lpstr">
      <vt:lpstr>Arial</vt:lpstr>
      <vt:lpstr>Arial Black</vt:lpstr>
      <vt:lpstr>Bahnschrift Light SemiCondensed</vt:lpstr>
      <vt:lpstr>Calibri</vt:lpstr>
      <vt:lpstr>Calibri Light</vt:lpstr>
      <vt:lpstr>PTSans-Regular</vt:lpstr>
      <vt:lpstr>Roboto</vt:lpstr>
      <vt:lpstr>Times New Roman</vt:lpstr>
      <vt:lpstr>YouTube Noto</vt:lpstr>
      <vt:lpstr>Тема Office</vt:lpstr>
      <vt:lpstr>Інтеграція та міжпредметні зв`язки  на уроках мистецької освітньої галузі</vt:lpstr>
      <vt:lpstr> На уроках мистецької освіти важливо використовувати інтеграцію та міжпредметні зв'язки для збагачення навчального процесу та розвитку учнів. Інтеграція полягає в поєднанні різних аспектів мистецької освіти з іншими предметами чи діяльностями, що допомагає зрозуміти ширший контекст мистецтва та його вплив на суспільство.   Наприклад, урок мистецтва може бути поєднаним з історією, літературою чи наукою, щоб дослідити вплив історичних подій, літературних творів чи наукових відкриттів на розвиток мистецтва та культури. Також можна використовувати мистецтво як засіб для вивчення інших предметів, наприклад, математики через геометричні форми в живописі або музики через ритм та темп.</vt:lpstr>
      <vt:lpstr>  Міжпредметні зв'язки дозволяють учням бачити зв'язок між різними предметами та реальним життям, що сприяє глибшому розумінню матеріалу та розвитку критичного мислення.    Наприклад, вивчення мистецтва може допомогти учням краще розуміти історію, культуру та соціальні аспекти суспільства.   Такий підхід до викладання мистецтва допомагає створити більш глибоке та змістовне навчання, розвиває творчість та аналітичні здібності учнів, а також сприяє їх загальному культурному розвитку.</vt:lpstr>
      <vt:lpstr>Міжпредметні зв'язки та інтеграція на уроках мистецької освітньої галузі мають величезне значення для цілісного і гармонійного розвитку учнів. Ось деякі ключові моменти:  1. Мистецтво тісно пов'язане з історією, культурою та традиціями народів. Вивчаючи твори мистецтва, учні можуть краще зрозуміти історичний контекст, погляди та цінності певних епох і цивілізацій. Це сприяє міжпредметним зв'язкам з історією, літературою та іншими гуманітарними науками.  2. Мистецтво часто базується на математичних принципах і законах. Наприклад, музика використовує математичні відношення для створення гармонії, а в образотворчому мистецтві застосовуються принципи симетрії, пропорцій та геометричних форм. Це дозволяє встановлювати міжпредметні зв'язки з математикою.  3. Природничі науки, такі як фізика, хімія та біологія, також пов'язані з мистецтвом. Наприклад, вивчення природних явищ та процесів може надихнути художників на створення творів, а знання про фізичні властивості матеріалів допомагає митцям у їх роботі.  4. Інтеграція різних видів мистецтва на уроках (музики, живопису, літератури, театру тощо) сприяє кращому розумінню учнями внутрішніх зв'язків між ними та розвиває критичне мислення і творчі здібності.  5. Залучення сучасних технологій (комп'ютерна графіка, мультимедіа, анімація тощо) до уроків мистецтва дозволяє встановлювати міжпредметні зв'язки з інформатикою та новими медіа.  Таким чином, міжпредметні зв'язки та інтегрований підхід до викладання мистецької освітньої галузі сприяють формуванню в учнів цілісної картини світу, допомагають їм краще розуміти взаємозв'язки між різними сферами знань і розвивають критичне та креативне мислення.</vt:lpstr>
      <vt:lpstr> Таким чином, інтеграція та міжпредметні зв'язки на уроках мистецтва сприяють більш глибокому розумінню матеріалу, розвивають творчі здібності учнів і допомагають їм здобувати комплексні знання.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Створити власний інтегрований урок з предмету, який викладаєте</vt:lpstr>
      <vt:lpstr>ПРИКЛАД – СХЕМА ДЛЯ СТВОРЕННЯ УРОКУ З ВИКОРИСТАННЯ ІНТЕГРОВАНОГО ПІДХОДУ В МИСТЕЦЬКІЙ ГАЛУЗІ</vt:lpstr>
      <vt:lpstr>Використанні джерела: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Міжпредметні зв'язки та інтеграція на уроках мистецької освітньої галузі мають величезне значення для цілісного і гармонійного розвитку учнів. Ось деякі ключові моменти:  1. Мистецтво тісно пов'язане з історією, культурою та традиціями народів. Вивчаючи твори мистецтва, учні можуть краще зрозуміти історичний контекст, погляди та цінності певних епох і цивілізацій. Це сприяє міжпредметним зв'язкам з історією, літературою та іншими гуманітарними науками.  2. Мистецтво часто базується на математичних принципах і законах. Наприклад, музика використовує математичні відношення для створення гармонії, а в образотворчому мистецтві застосовуються принципи симетрії, пропорцій та геометричних форм. Це дозволяє встановлювати міжпредметні зв'язки з математикою.  3. Природничі науки, такі як фізика, хімія та біологія, також пов'язані з мистецтвом. Наприклад, вивчення природних явищ та процесів може надихнути художників на створення творів, а знання про фізичні властивості матеріалів допомагає митцям у їх роботі.  4. Інтеграція різних видів мистецтва на уроках (музики, живопису, літератури, театру тощо) сприяє кращому розумінню учнями внутрішніх зв'язків між ними та розвиває критичне мислення і творчі здібності.  5. Залучення сучасних технологій (комп'ютерна графіка, мультимедіа, анімація тощо) до уроків мистецтва дозволяє встановлювати міжпредметні зв'язки з інформатикою та новими медіа.  Таким чином, міжпредметні зв'язки та інтегрований підхід до викладання мистецької освітньої галузі сприяють формуванню в учнів цілісної картини світу, допомагають їм краще розуміти взаємозв'язки між різними сферами знань і розвивають критичне та креативне мислення.</dc:title>
  <dc:creator>User</dc:creator>
  <cp:lastModifiedBy>User</cp:lastModifiedBy>
  <cp:revision>44</cp:revision>
  <dcterms:created xsi:type="dcterms:W3CDTF">2024-04-29T13:06:36Z</dcterms:created>
  <dcterms:modified xsi:type="dcterms:W3CDTF">2024-05-20T13:53:34Z</dcterms:modified>
</cp:coreProperties>
</file>